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embeddedFontLst>
    <p:embeddedFont>
      <p:font typeface="Roboto Slab" panose="020B0604020202020204" charset="0"/>
      <p:regular r:id="rId32"/>
      <p:bold r:id="rId33"/>
    </p:embeddedFont>
    <p:embeddedFont>
      <p:font typeface="Roboto" panose="020B0604020202020204"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456B314-783A-4B9B-89C4-F5B5F47275D9}">
  <a:tblStyle styleId="{1456B314-783A-4B9B-89C4-F5B5F47275D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42"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1" name="Shape 2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5" name="Shape 2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4" name="Shape 2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0" name="Shape 2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a:off x="1524800" y="672606"/>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Shape 11"/>
          <p:cNvSpPr/>
          <p:nvPr/>
        </p:nvSpPr>
        <p:spPr>
          <a:xfrm rot="10800000">
            <a:off x="6537563"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Shape 1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Shape 13"/>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Shape 14"/>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6" name="Shape 5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Shape 18"/>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Shape 2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Shape 23"/>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Shape 2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Shape 28"/>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Shape 29"/>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Shape 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Shape 3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Shape 36"/>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Shape 3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Shape 3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Shape 4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4" name="Shape 44"/>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Shape 45"/>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Shape 46"/>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8" name="Shape 4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doi.org/10.1080/00224545.2014.959883"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hyperlink" Target="https://doi.org/10.1080/09589230802204167"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488750" y="418400"/>
            <a:ext cx="6166500" cy="2309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Effects of Sexualization in Advertisements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p:nvPr/>
        </p:nvSpPr>
        <p:spPr>
          <a:xfrm>
            <a:off x="4331825" y="2274150"/>
            <a:ext cx="4286100" cy="2783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 name="Shape 139"/>
          <p:cNvSpPr txBox="1">
            <a:spLocks noGrp="1"/>
          </p:cNvSpPr>
          <p:nvPr>
            <p:ph type="title"/>
          </p:nvPr>
        </p:nvSpPr>
        <p:spPr>
          <a:xfrm>
            <a:off x="201700" y="407600"/>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Hypothesis 2</a:t>
            </a:r>
            <a:endParaRPr/>
          </a:p>
        </p:txBody>
      </p:sp>
      <p:sp>
        <p:nvSpPr>
          <p:cNvPr id="140" name="Shape 140"/>
          <p:cNvSpPr txBox="1">
            <a:spLocks noGrp="1"/>
          </p:cNvSpPr>
          <p:nvPr>
            <p:ph type="body" idx="1"/>
          </p:nvPr>
        </p:nvSpPr>
        <p:spPr>
          <a:xfrm>
            <a:off x="4515575" y="1913275"/>
            <a:ext cx="3918600" cy="2425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a:p>
            <a:pPr marL="0" lvl="0" indent="0" algn="ctr" rtl="0">
              <a:spcBef>
                <a:spcPts val="1600"/>
              </a:spcBef>
              <a:spcAft>
                <a:spcPts val="0"/>
              </a:spcAft>
              <a:buNone/>
            </a:pPr>
            <a:r>
              <a:rPr lang="en" b="1" u="sng">
                <a:solidFill>
                  <a:srgbClr val="FFFFFF"/>
                </a:solidFill>
              </a:rPr>
              <a:t>Rationale</a:t>
            </a:r>
            <a:r>
              <a:rPr lang="en">
                <a:solidFill>
                  <a:srgbClr val="FFFFFF"/>
                </a:solidFill>
              </a:rPr>
              <a:t>:</a:t>
            </a:r>
            <a:endParaRPr>
              <a:solidFill>
                <a:srgbClr val="FFFFFF"/>
              </a:solidFill>
            </a:endParaRPr>
          </a:p>
          <a:p>
            <a:pPr marL="0" lvl="0" indent="0" algn="ctr" rtl="0">
              <a:spcBef>
                <a:spcPts val="1600"/>
              </a:spcBef>
              <a:spcAft>
                <a:spcPts val="1600"/>
              </a:spcAft>
              <a:buNone/>
            </a:pPr>
            <a:r>
              <a:rPr lang="en">
                <a:solidFill>
                  <a:srgbClr val="FFFFFF"/>
                </a:solidFill>
              </a:rPr>
              <a:t>According to Lombardot (2007) the opposite sex is most affected by a sexualized image. A female model was used so therefore men should be the most affected by the sexualized model.</a:t>
            </a:r>
            <a:r>
              <a:rPr lang="en" sz="1400">
                <a:solidFill>
                  <a:srgbClr val="FFFFFF"/>
                </a:solidFill>
              </a:rPr>
              <a:t> </a:t>
            </a:r>
            <a:endParaRPr sz="1400">
              <a:solidFill>
                <a:srgbClr val="FFFFFF"/>
              </a:solidFill>
            </a:endParaRPr>
          </a:p>
        </p:txBody>
      </p:sp>
      <p:sp>
        <p:nvSpPr>
          <p:cNvPr id="141" name="Shape 141"/>
          <p:cNvSpPr/>
          <p:nvPr/>
        </p:nvSpPr>
        <p:spPr>
          <a:xfrm>
            <a:off x="381675" y="1315350"/>
            <a:ext cx="3106500" cy="21138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 name="Shape 142"/>
          <p:cNvSpPr txBox="1"/>
          <p:nvPr/>
        </p:nvSpPr>
        <p:spPr>
          <a:xfrm>
            <a:off x="571725" y="1371450"/>
            <a:ext cx="2726400" cy="2057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800" b="1">
                <a:solidFill>
                  <a:srgbClr val="FFFFFF"/>
                </a:solidFill>
                <a:latin typeface="Roboto"/>
                <a:ea typeface="Roboto"/>
                <a:cs typeface="Roboto"/>
                <a:sym typeface="Roboto"/>
              </a:rPr>
              <a:t>H2</a:t>
            </a:r>
            <a:endParaRPr sz="1800" b="1">
              <a:solidFill>
                <a:srgbClr val="FFFFFF"/>
              </a:solidFill>
              <a:latin typeface="Roboto"/>
              <a:ea typeface="Roboto"/>
              <a:cs typeface="Roboto"/>
              <a:sym typeface="Roboto"/>
            </a:endParaRPr>
          </a:p>
          <a:p>
            <a:pPr marL="0" lvl="0" indent="0" algn="ctr" rtl="0">
              <a:lnSpc>
                <a:spcPct val="115000"/>
              </a:lnSpc>
              <a:spcBef>
                <a:spcPts val="1600"/>
              </a:spcBef>
              <a:spcAft>
                <a:spcPts val="1600"/>
              </a:spcAft>
              <a:buNone/>
            </a:pPr>
            <a:r>
              <a:rPr lang="en" sz="1800" b="1">
                <a:solidFill>
                  <a:srgbClr val="FFFFFF"/>
                </a:solidFill>
                <a:latin typeface="Roboto"/>
                <a:ea typeface="Roboto"/>
                <a:cs typeface="Roboto"/>
                <a:sym typeface="Roboto"/>
              </a:rPr>
              <a:t>Men</a:t>
            </a:r>
            <a:r>
              <a:rPr lang="en" sz="1800">
                <a:solidFill>
                  <a:srgbClr val="FFFFFF"/>
                </a:solidFill>
                <a:latin typeface="Roboto"/>
                <a:ea typeface="Roboto"/>
                <a:cs typeface="Roboto"/>
                <a:sym typeface="Roboto"/>
              </a:rPr>
              <a:t> will perform worse than </a:t>
            </a:r>
            <a:r>
              <a:rPr lang="en" sz="1800" b="1">
                <a:solidFill>
                  <a:srgbClr val="FFFFFF"/>
                </a:solidFill>
                <a:latin typeface="Roboto"/>
                <a:ea typeface="Roboto"/>
                <a:cs typeface="Roboto"/>
                <a:sym typeface="Roboto"/>
              </a:rPr>
              <a:t>women</a:t>
            </a:r>
            <a:r>
              <a:rPr lang="en" sz="1800">
                <a:solidFill>
                  <a:srgbClr val="FFFFFF"/>
                </a:solidFill>
                <a:latin typeface="Roboto"/>
                <a:ea typeface="Roboto"/>
                <a:cs typeface="Roboto"/>
                <a:sym typeface="Roboto"/>
              </a:rPr>
              <a:t> on the memory recall task when model is not clothed.</a:t>
            </a:r>
            <a:endParaRPr>
              <a:solidFill>
                <a:srgbClr val="FFFFFF"/>
              </a:solidFill>
            </a:endParaRPr>
          </a:p>
        </p:txBody>
      </p:sp>
      <p:sp>
        <p:nvSpPr>
          <p:cNvPr id="143" name="Shape 143"/>
          <p:cNvSpPr/>
          <p:nvPr/>
        </p:nvSpPr>
        <p:spPr>
          <a:xfrm rot="-9135447">
            <a:off x="3456372" y="2809543"/>
            <a:ext cx="900968" cy="434919"/>
          </a:xfrm>
          <a:prstGeom prst="leftArrow">
            <a:avLst>
              <a:gd name="adj1" fmla="val 50000"/>
              <a:gd name="adj2" fmla="val 50000"/>
            </a:avLst>
          </a:prstGeom>
          <a:solidFill>
            <a:srgbClr val="FFFFFF"/>
          </a:solidFill>
          <a:ln w="9525" cap="flat" cmpd="sng">
            <a:solidFill>
              <a:srgbClr val="3C78D8"/>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anim calcmode="lin" valueType="num">
                                      <p:cBhvr additive="base">
                                        <p:cTn id="7" dur="1000"/>
                                        <p:tgtEl>
                                          <p:spTgt spid="141"/>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142"/>
                                        </p:tgtEl>
                                        <p:attrNameLst>
                                          <p:attrName>style.visibility</p:attrName>
                                        </p:attrNameLst>
                                      </p:cBhvr>
                                      <p:to>
                                        <p:strVal val="visible"/>
                                      </p:to>
                                    </p:set>
                                    <p:anim calcmode="lin" valueType="num">
                                      <p:cBhvr additive="base">
                                        <p:cTn id="10" dur="1000"/>
                                        <p:tgtEl>
                                          <p:spTgt spid="142"/>
                                        </p:tgtEl>
                                        <p:attrNameLst>
                                          <p:attrName>ppt_x</p:attrName>
                                        </p:attrNameLst>
                                      </p:cBhvr>
                                      <p:tavLst>
                                        <p:tav tm="0">
                                          <p:val>
                                            <p:strVal val="#ppt_x-1"/>
                                          </p:val>
                                        </p:tav>
                                        <p:tav tm="100000">
                                          <p:val>
                                            <p:strVal val="#ppt_x"/>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143"/>
                                        </p:tgtEl>
                                        <p:attrNameLst>
                                          <p:attrName>style.visibility</p:attrName>
                                        </p:attrNameLst>
                                      </p:cBhvr>
                                      <p:to>
                                        <p:strVal val="visible"/>
                                      </p:to>
                                    </p:set>
                                    <p:anim calcmode="lin" valueType="num">
                                      <p:cBhvr additive="base">
                                        <p:cTn id="15" dur="1000"/>
                                        <p:tgtEl>
                                          <p:spTgt spid="143"/>
                                        </p:tgtEl>
                                        <p:attrNameLst>
                                          <p:attrName>ppt_x</p:attrName>
                                        </p:attrNameLst>
                                      </p:cBhvr>
                                      <p:tavLst>
                                        <p:tav tm="0">
                                          <p:val>
                                            <p:strVal val="#ppt_x-1"/>
                                          </p:val>
                                        </p:tav>
                                        <p:tav tm="100000">
                                          <p:val>
                                            <p:strVal val="#ppt_x"/>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138"/>
                                        </p:tgtEl>
                                        <p:attrNameLst>
                                          <p:attrName>style.visibility</p:attrName>
                                        </p:attrNameLst>
                                      </p:cBhvr>
                                      <p:to>
                                        <p:strVal val="visible"/>
                                      </p:to>
                                    </p:set>
                                    <p:anim calcmode="lin" valueType="num">
                                      <p:cBhvr additive="base">
                                        <p:cTn id="20" dur="1000"/>
                                        <p:tgtEl>
                                          <p:spTgt spid="138"/>
                                        </p:tgtEl>
                                        <p:attrNameLst>
                                          <p:attrName>ppt_x</p:attrName>
                                        </p:attrNameLst>
                                      </p:cBhvr>
                                      <p:tavLst>
                                        <p:tav tm="0">
                                          <p:val>
                                            <p:strVal val="#ppt_x-1"/>
                                          </p:val>
                                        </p:tav>
                                        <p:tav tm="100000">
                                          <p:val>
                                            <p:strVal val="#ppt_x"/>
                                          </p:val>
                                        </p:tav>
                                      </p:tavLst>
                                    </p:anim>
                                  </p:childTnLst>
                                </p:cTn>
                              </p:par>
                              <p:par>
                                <p:cTn id="21" presetID="2" presetClass="entr" presetSubtype="8" fill="hold" nodeType="withEffect">
                                  <p:stCondLst>
                                    <p:cond delay="0"/>
                                  </p:stCondLst>
                                  <p:childTnLst>
                                    <p:set>
                                      <p:cBhvr>
                                        <p:cTn id="22" dur="1" fill="hold">
                                          <p:stCondLst>
                                            <p:cond delay="0"/>
                                          </p:stCondLst>
                                        </p:cTn>
                                        <p:tgtEl>
                                          <p:spTgt spid="140"/>
                                        </p:tgtEl>
                                        <p:attrNameLst>
                                          <p:attrName>style.visibility</p:attrName>
                                        </p:attrNameLst>
                                      </p:cBhvr>
                                      <p:to>
                                        <p:strVal val="visible"/>
                                      </p:to>
                                    </p:set>
                                    <p:anim calcmode="lin" valueType="num">
                                      <p:cBhvr additive="base">
                                        <p:cTn id="23" dur="1000"/>
                                        <p:tgtEl>
                                          <p:spTgt spid="14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p:nvPr/>
        </p:nvSpPr>
        <p:spPr>
          <a:xfrm>
            <a:off x="3973650" y="2617075"/>
            <a:ext cx="5054700" cy="24408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 name="Shape 14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Hypothesis 3</a:t>
            </a:r>
            <a:endParaRPr/>
          </a:p>
        </p:txBody>
      </p:sp>
      <p:sp>
        <p:nvSpPr>
          <p:cNvPr id="150" name="Shape 150"/>
          <p:cNvSpPr txBox="1">
            <a:spLocks noGrp="1"/>
          </p:cNvSpPr>
          <p:nvPr>
            <p:ph type="body" idx="1"/>
          </p:nvPr>
        </p:nvSpPr>
        <p:spPr>
          <a:xfrm>
            <a:off x="4170200" y="2811175"/>
            <a:ext cx="4550700" cy="180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FFFFFF"/>
                </a:solidFill>
              </a:rPr>
              <a:t>Rationale:</a:t>
            </a:r>
            <a:endParaRPr b="1" u="sng">
              <a:solidFill>
                <a:srgbClr val="FFFFFF"/>
              </a:solidFill>
            </a:endParaRPr>
          </a:p>
          <a:p>
            <a:pPr marL="0" lvl="0" indent="0" algn="ctr">
              <a:spcBef>
                <a:spcPts val="1600"/>
              </a:spcBef>
              <a:spcAft>
                <a:spcPts val="1600"/>
              </a:spcAft>
              <a:buClr>
                <a:schemeClr val="dk1"/>
              </a:buClr>
              <a:buSzPts val="1100"/>
              <a:buFont typeface="Arial"/>
              <a:buNone/>
            </a:pPr>
            <a:r>
              <a:rPr lang="en">
                <a:solidFill>
                  <a:srgbClr val="FFFFFF"/>
                </a:solidFill>
              </a:rPr>
              <a:t> Monk-Turner (2008) found that male audiences are often the target audience for sexualized advertisements because they are the most affected by them.</a:t>
            </a:r>
            <a:endParaRPr>
              <a:solidFill>
                <a:srgbClr val="FFFFFF"/>
              </a:solidFill>
            </a:endParaRPr>
          </a:p>
        </p:txBody>
      </p:sp>
      <p:sp>
        <p:nvSpPr>
          <p:cNvPr id="151" name="Shape 151"/>
          <p:cNvSpPr/>
          <p:nvPr/>
        </p:nvSpPr>
        <p:spPr>
          <a:xfrm>
            <a:off x="166500" y="1144125"/>
            <a:ext cx="4185300" cy="18027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 name="Shape 152"/>
          <p:cNvSpPr txBox="1"/>
          <p:nvPr/>
        </p:nvSpPr>
        <p:spPr>
          <a:xfrm>
            <a:off x="544650" y="1272525"/>
            <a:ext cx="3429000" cy="1674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u="sng">
                <a:solidFill>
                  <a:srgbClr val="FFFFFF"/>
                </a:solidFill>
              </a:rPr>
              <a:t>H3</a:t>
            </a:r>
            <a:endParaRPr b="1" u="sng">
              <a:solidFill>
                <a:srgbClr val="FFFFFF"/>
              </a:solidFill>
            </a:endParaRPr>
          </a:p>
          <a:p>
            <a:pPr marL="0" lvl="0" indent="0" algn="ctr" rtl="0">
              <a:lnSpc>
                <a:spcPct val="115000"/>
              </a:lnSpc>
              <a:spcBef>
                <a:spcPts val="0"/>
              </a:spcBef>
              <a:spcAft>
                <a:spcPts val="1600"/>
              </a:spcAft>
              <a:buNone/>
            </a:pPr>
            <a:r>
              <a:rPr lang="en" sz="1800" b="1">
                <a:solidFill>
                  <a:srgbClr val="FFFFFF"/>
                </a:solidFill>
                <a:latin typeface="Roboto"/>
                <a:ea typeface="Roboto"/>
                <a:cs typeface="Roboto"/>
                <a:sym typeface="Roboto"/>
              </a:rPr>
              <a:t>Men</a:t>
            </a:r>
            <a:r>
              <a:rPr lang="en" sz="1800">
                <a:solidFill>
                  <a:srgbClr val="FFFFFF"/>
                </a:solidFill>
                <a:latin typeface="Roboto"/>
                <a:ea typeface="Roboto"/>
                <a:cs typeface="Roboto"/>
                <a:sym typeface="Roboto"/>
              </a:rPr>
              <a:t> will perform worse on the memory recall task when the model is not clothed than when she is clothed.</a:t>
            </a:r>
            <a:endParaRPr b="1" u="sng">
              <a:solidFill>
                <a:srgbClr val="FFFFFF"/>
              </a:solidFill>
            </a:endParaRPr>
          </a:p>
        </p:txBody>
      </p:sp>
      <p:sp>
        <p:nvSpPr>
          <p:cNvPr id="153" name="Shape 153"/>
          <p:cNvSpPr txBox="1"/>
          <p:nvPr/>
        </p:nvSpPr>
        <p:spPr>
          <a:xfrm>
            <a:off x="3993775" y="2869200"/>
            <a:ext cx="156300" cy="1839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4" name="Shape 154"/>
          <p:cNvSpPr/>
          <p:nvPr/>
        </p:nvSpPr>
        <p:spPr>
          <a:xfrm rot="1447976">
            <a:off x="3728889" y="2669415"/>
            <a:ext cx="686062" cy="583471"/>
          </a:xfrm>
          <a:prstGeom prst="rightArrow">
            <a:avLst>
              <a:gd name="adj1" fmla="val 50000"/>
              <a:gd name="adj2" fmla="val 50000"/>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anim calcmode="lin" valueType="num">
                                      <p:cBhvr additive="base">
                                        <p:cTn id="7" dur="1000"/>
                                        <p:tgtEl>
                                          <p:spTgt spid="151"/>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152"/>
                                        </p:tgtEl>
                                        <p:attrNameLst>
                                          <p:attrName>style.visibility</p:attrName>
                                        </p:attrNameLst>
                                      </p:cBhvr>
                                      <p:to>
                                        <p:strVal val="visible"/>
                                      </p:to>
                                    </p:set>
                                    <p:anim calcmode="lin" valueType="num">
                                      <p:cBhvr additive="base">
                                        <p:cTn id="10" dur="1000"/>
                                        <p:tgtEl>
                                          <p:spTgt spid="152"/>
                                        </p:tgtEl>
                                        <p:attrNameLst>
                                          <p:attrName>ppt_x</p:attrName>
                                        </p:attrNameLst>
                                      </p:cBhvr>
                                      <p:tavLst>
                                        <p:tav tm="0">
                                          <p:val>
                                            <p:strVal val="#ppt_x-1"/>
                                          </p:val>
                                        </p:tav>
                                        <p:tav tm="100000">
                                          <p:val>
                                            <p:strVal val="#ppt_x"/>
                                          </p:val>
                                        </p:tav>
                                      </p:tavLst>
                                    </p:anim>
                                  </p:childTnLst>
                                </p:cTn>
                              </p:par>
                              <p:par>
                                <p:cTn id="11" presetID="10" presetClass="entr" presetSubtype="0" fill="hold" nodeType="withEffect">
                                  <p:stCondLst>
                                    <p:cond delay="0"/>
                                  </p:stCondLst>
                                  <p:childTnLst>
                                    <p:set>
                                      <p:cBhvr>
                                        <p:cTn id="12" dur="1" fill="hold">
                                          <p:stCondLst>
                                            <p:cond delay="0"/>
                                          </p:stCondLst>
                                        </p:cTn>
                                        <p:tgtEl>
                                          <p:spTgt spid="152"/>
                                        </p:tgtEl>
                                        <p:attrNameLst>
                                          <p:attrName>style.visibility</p:attrName>
                                        </p:attrNameLst>
                                      </p:cBhvr>
                                      <p:to>
                                        <p:strVal val="visible"/>
                                      </p:to>
                                    </p:set>
                                    <p:animEffect transition="in" filter="fade">
                                      <p:cBhvr>
                                        <p:cTn id="13" dur="1000"/>
                                        <p:tgtEl>
                                          <p:spTgt spid="15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154"/>
                                        </p:tgtEl>
                                        <p:attrNameLst>
                                          <p:attrName>style.visibility</p:attrName>
                                        </p:attrNameLst>
                                      </p:cBhvr>
                                      <p:to>
                                        <p:strVal val="visible"/>
                                      </p:to>
                                    </p:set>
                                    <p:anim calcmode="lin" valueType="num">
                                      <p:cBhvr additive="base">
                                        <p:cTn id="18" dur="1000"/>
                                        <p:tgtEl>
                                          <p:spTgt spid="154"/>
                                        </p:tgtEl>
                                        <p:attrNameLst>
                                          <p:attrName>ppt_x</p:attrName>
                                        </p:attrNameLst>
                                      </p:cBhvr>
                                      <p:tavLst>
                                        <p:tav tm="0">
                                          <p:val>
                                            <p:strVal val="#ppt_x-1"/>
                                          </p:val>
                                        </p:tav>
                                        <p:tav tm="100000">
                                          <p:val>
                                            <p:strVal val="#ppt_x"/>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148"/>
                                        </p:tgtEl>
                                        <p:attrNameLst>
                                          <p:attrName>style.visibility</p:attrName>
                                        </p:attrNameLst>
                                      </p:cBhvr>
                                      <p:to>
                                        <p:strVal val="visible"/>
                                      </p:to>
                                    </p:set>
                                    <p:anim calcmode="lin" valueType="num">
                                      <p:cBhvr additive="base">
                                        <p:cTn id="23" dur="1000"/>
                                        <p:tgtEl>
                                          <p:spTgt spid="148"/>
                                        </p:tgtEl>
                                        <p:attrNameLst>
                                          <p:attrName>ppt_x</p:attrName>
                                        </p:attrNameLst>
                                      </p:cBhvr>
                                      <p:tavLst>
                                        <p:tav tm="0">
                                          <p:val>
                                            <p:strVal val="#ppt_x-1"/>
                                          </p:val>
                                        </p:tav>
                                        <p:tav tm="100000">
                                          <p:val>
                                            <p:strVal val="#ppt_x"/>
                                          </p:val>
                                        </p:tav>
                                      </p:tavLst>
                                    </p:anim>
                                  </p:childTnLst>
                                </p:cTn>
                              </p:par>
                              <p:par>
                                <p:cTn id="24" presetID="2" presetClass="entr" presetSubtype="8" fill="hold" nodeType="withEffect">
                                  <p:stCondLst>
                                    <p:cond delay="0"/>
                                  </p:stCondLst>
                                  <p:childTnLst>
                                    <p:set>
                                      <p:cBhvr>
                                        <p:cTn id="25" dur="1" fill="hold">
                                          <p:stCondLst>
                                            <p:cond delay="0"/>
                                          </p:stCondLst>
                                        </p:cTn>
                                        <p:tgtEl>
                                          <p:spTgt spid="150"/>
                                        </p:tgtEl>
                                        <p:attrNameLst>
                                          <p:attrName>style.visibility</p:attrName>
                                        </p:attrNameLst>
                                      </p:cBhvr>
                                      <p:to>
                                        <p:strVal val="visible"/>
                                      </p:to>
                                    </p:set>
                                    <p:anim calcmode="lin" valueType="num">
                                      <p:cBhvr additive="base">
                                        <p:cTn id="26" dur="1000"/>
                                        <p:tgtEl>
                                          <p:spTgt spid="15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p:nvPr/>
        </p:nvSpPr>
        <p:spPr>
          <a:xfrm>
            <a:off x="4046100" y="2254000"/>
            <a:ext cx="4710000" cy="25314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3C78D8"/>
              </a:solidFill>
            </a:endParaRPr>
          </a:p>
        </p:txBody>
      </p:sp>
      <p:sp>
        <p:nvSpPr>
          <p:cNvPr id="160" name="Shape 160"/>
          <p:cNvSpPr txBox="1">
            <a:spLocks noGrp="1"/>
          </p:cNvSpPr>
          <p:nvPr>
            <p:ph type="title"/>
          </p:nvPr>
        </p:nvSpPr>
        <p:spPr>
          <a:xfrm>
            <a:off x="387900" y="4479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Hypothesis 4</a:t>
            </a:r>
            <a:endParaRPr/>
          </a:p>
        </p:txBody>
      </p:sp>
      <p:sp>
        <p:nvSpPr>
          <p:cNvPr id="161" name="Shape 161"/>
          <p:cNvSpPr txBox="1">
            <a:spLocks noGrp="1"/>
          </p:cNvSpPr>
          <p:nvPr>
            <p:ph type="body" idx="1"/>
          </p:nvPr>
        </p:nvSpPr>
        <p:spPr>
          <a:xfrm>
            <a:off x="4250250" y="2509775"/>
            <a:ext cx="4301700" cy="2201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FFFFFF"/>
                </a:solidFill>
              </a:rPr>
              <a:t>Rationale:</a:t>
            </a:r>
            <a:endParaRPr b="1" u="sng">
              <a:solidFill>
                <a:srgbClr val="FFFFFF"/>
              </a:solidFill>
            </a:endParaRPr>
          </a:p>
          <a:p>
            <a:pPr marL="0" lvl="0" indent="0" algn="ctr">
              <a:spcBef>
                <a:spcPts val="1600"/>
              </a:spcBef>
              <a:spcAft>
                <a:spcPts val="1600"/>
              </a:spcAft>
              <a:buClr>
                <a:schemeClr val="dk1"/>
              </a:buClr>
              <a:buSzPts val="1100"/>
              <a:buFont typeface="Arial"/>
              <a:buNone/>
            </a:pPr>
            <a:r>
              <a:rPr lang="en">
                <a:solidFill>
                  <a:srgbClr val="FFFFFF"/>
                </a:solidFill>
              </a:rPr>
              <a:t> Lombardot (2007) found that showing nudity is effective if gaining attention of the opposite sex, but does not have a significant effect for the same sex.</a:t>
            </a:r>
            <a:endParaRPr>
              <a:solidFill>
                <a:srgbClr val="FFFFFF"/>
              </a:solidFill>
            </a:endParaRPr>
          </a:p>
        </p:txBody>
      </p:sp>
      <p:sp>
        <p:nvSpPr>
          <p:cNvPr id="162" name="Shape 162"/>
          <p:cNvSpPr/>
          <p:nvPr/>
        </p:nvSpPr>
        <p:spPr>
          <a:xfrm>
            <a:off x="387900" y="1053575"/>
            <a:ext cx="3045900" cy="23700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 name="Shape 163"/>
          <p:cNvSpPr txBox="1"/>
          <p:nvPr/>
        </p:nvSpPr>
        <p:spPr>
          <a:xfrm>
            <a:off x="620275" y="1215300"/>
            <a:ext cx="2692800" cy="2712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u="sng">
                <a:solidFill>
                  <a:srgbClr val="FFFFFF"/>
                </a:solidFill>
              </a:rPr>
              <a:t>H4</a:t>
            </a:r>
            <a:endParaRPr b="1" u="sng">
              <a:solidFill>
                <a:srgbClr val="FFFFFF"/>
              </a:solidFill>
            </a:endParaRPr>
          </a:p>
          <a:p>
            <a:pPr marL="0" lvl="0" indent="0" algn="ctr" rtl="0">
              <a:lnSpc>
                <a:spcPct val="115000"/>
              </a:lnSpc>
              <a:spcBef>
                <a:spcPts val="0"/>
              </a:spcBef>
              <a:spcAft>
                <a:spcPts val="1600"/>
              </a:spcAft>
              <a:buNone/>
            </a:pPr>
            <a:r>
              <a:rPr lang="en" sz="1800">
                <a:solidFill>
                  <a:srgbClr val="FFFFFF"/>
                </a:solidFill>
                <a:latin typeface="Roboto"/>
                <a:ea typeface="Roboto"/>
                <a:cs typeface="Roboto"/>
                <a:sym typeface="Roboto"/>
              </a:rPr>
              <a:t>Women will perform the same on the memory recall task regardless of if the model is clothed or not.</a:t>
            </a:r>
            <a:endParaRPr b="1" u="sng">
              <a:solidFill>
                <a:srgbClr val="FFFFFF"/>
              </a:solidFill>
            </a:endParaRPr>
          </a:p>
        </p:txBody>
      </p:sp>
      <p:sp>
        <p:nvSpPr>
          <p:cNvPr id="164" name="Shape 164"/>
          <p:cNvSpPr/>
          <p:nvPr/>
        </p:nvSpPr>
        <p:spPr>
          <a:xfrm rot="-8868325">
            <a:off x="3256994" y="2720839"/>
            <a:ext cx="934128" cy="491661"/>
          </a:xfrm>
          <a:prstGeom prst="leftArrow">
            <a:avLst>
              <a:gd name="adj1" fmla="val 50000"/>
              <a:gd name="adj2" fmla="val 50000"/>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62"/>
                                        </p:tgtEl>
                                        <p:attrNameLst>
                                          <p:attrName>style.visibility</p:attrName>
                                        </p:attrNameLst>
                                      </p:cBhvr>
                                      <p:to>
                                        <p:strVal val="visible"/>
                                      </p:to>
                                    </p:set>
                                    <p:anim calcmode="lin" valueType="num">
                                      <p:cBhvr additive="base">
                                        <p:cTn id="7" dur="1000"/>
                                        <p:tgtEl>
                                          <p:spTgt spid="162"/>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63"/>
                                        </p:tgtEl>
                                        <p:attrNameLst>
                                          <p:attrName>style.visibility</p:attrName>
                                        </p:attrNameLst>
                                      </p:cBhvr>
                                      <p:to>
                                        <p:strVal val="visible"/>
                                      </p:to>
                                    </p:set>
                                    <p:anim calcmode="lin" valueType="num">
                                      <p:cBhvr additive="base">
                                        <p:cTn id="12" dur="1000"/>
                                        <p:tgtEl>
                                          <p:spTgt spid="163"/>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64"/>
                                        </p:tgtEl>
                                        <p:attrNameLst>
                                          <p:attrName>style.visibility</p:attrName>
                                        </p:attrNameLst>
                                      </p:cBhvr>
                                      <p:to>
                                        <p:strVal val="visible"/>
                                      </p:to>
                                    </p:set>
                                    <p:anim calcmode="lin" valueType="num">
                                      <p:cBhvr additive="base">
                                        <p:cTn id="17" dur="1000"/>
                                        <p:tgtEl>
                                          <p:spTgt spid="164"/>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59"/>
                                        </p:tgtEl>
                                        <p:attrNameLst>
                                          <p:attrName>style.visibility</p:attrName>
                                        </p:attrNameLst>
                                      </p:cBhvr>
                                      <p:to>
                                        <p:strVal val="visible"/>
                                      </p:to>
                                    </p:set>
                                    <p:anim calcmode="lin" valueType="num">
                                      <p:cBhvr additive="base">
                                        <p:cTn id="22" dur="1000"/>
                                        <p:tgtEl>
                                          <p:spTgt spid="159"/>
                                        </p:tgtEl>
                                        <p:attrNameLst>
                                          <p:attrName>ppt_x</p:attrName>
                                        </p:attrNameLst>
                                      </p:cBhvr>
                                      <p:tavLst>
                                        <p:tav tm="0">
                                          <p:val>
                                            <p:strVal val="#ppt_x-1"/>
                                          </p:val>
                                        </p:tav>
                                        <p:tav tm="100000">
                                          <p:val>
                                            <p:strVal val="#ppt_x"/>
                                          </p:val>
                                        </p:tav>
                                      </p:tavLst>
                                    </p:anim>
                                  </p:childTnLst>
                                </p:cTn>
                              </p:par>
                              <p:par>
                                <p:cTn id="23" presetID="2" presetClass="entr" presetSubtype="8" fill="hold" nodeType="withEffect">
                                  <p:stCondLst>
                                    <p:cond delay="0"/>
                                  </p:stCondLst>
                                  <p:childTnLst>
                                    <p:set>
                                      <p:cBhvr>
                                        <p:cTn id="24" dur="1" fill="hold">
                                          <p:stCondLst>
                                            <p:cond delay="0"/>
                                          </p:stCondLst>
                                        </p:cTn>
                                        <p:tgtEl>
                                          <p:spTgt spid="161"/>
                                        </p:tgtEl>
                                        <p:attrNameLst>
                                          <p:attrName>style.visibility</p:attrName>
                                        </p:attrNameLst>
                                      </p:cBhvr>
                                      <p:to>
                                        <p:strVal val="visible"/>
                                      </p:to>
                                    </p:set>
                                    <p:anim calcmode="lin" valueType="num">
                                      <p:cBhvr additive="base">
                                        <p:cTn id="25" dur="1000"/>
                                        <p:tgtEl>
                                          <p:spTgt spid="161"/>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p:nvPr/>
        </p:nvSpPr>
        <p:spPr>
          <a:xfrm>
            <a:off x="373200" y="1144125"/>
            <a:ext cx="3025500" cy="21180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 name="Shape 17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Hypothesis 5</a:t>
            </a:r>
            <a:endParaRPr/>
          </a:p>
        </p:txBody>
      </p:sp>
      <p:sp>
        <p:nvSpPr>
          <p:cNvPr id="171" name="Shape 171"/>
          <p:cNvSpPr txBox="1">
            <a:spLocks noGrp="1"/>
          </p:cNvSpPr>
          <p:nvPr>
            <p:ph type="body" idx="1"/>
          </p:nvPr>
        </p:nvSpPr>
        <p:spPr>
          <a:xfrm>
            <a:off x="554700" y="1054050"/>
            <a:ext cx="2662500" cy="15177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u="sng">
                <a:solidFill>
                  <a:srgbClr val="FFFFFF"/>
                </a:solidFill>
              </a:rPr>
              <a:t>H5</a:t>
            </a:r>
            <a:endParaRPr b="1" u="sng">
              <a:solidFill>
                <a:srgbClr val="FFFFFF"/>
              </a:solidFill>
            </a:endParaRPr>
          </a:p>
          <a:p>
            <a:pPr marL="0" lvl="0" indent="0" algn="ctr" rtl="0">
              <a:lnSpc>
                <a:spcPct val="100000"/>
              </a:lnSpc>
              <a:spcBef>
                <a:spcPts val="1600"/>
              </a:spcBef>
              <a:spcAft>
                <a:spcPts val="1600"/>
              </a:spcAft>
              <a:buNone/>
            </a:pPr>
            <a:r>
              <a:rPr lang="en">
                <a:solidFill>
                  <a:srgbClr val="FFFFFF"/>
                </a:solidFill>
              </a:rPr>
              <a:t>Men will have higher opinions and want to buy the product more than women when model is sexualized.</a:t>
            </a:r>
            <a:endParaRPr>
              <a:solidFill>
                <a:srgbClr val="FFFFFF"/>
              </a:solidFill>
            </a:endParaRPr>
          </a:p>
        </p:txBody>
      </p:sp>
      <p:sp>
        <p:nvSpPr>
          <p:cNvPr id="172" name="Shape 172"/>
          <p:cNvSpPr/>
          <p:nvPr/>
        </p:nvSpPr>
        <p:spPr>
          <a:xfrm>
            <a:off x="3686725" y="1981700"/>
            <a:ext cx="5223900" cy="30456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 name="Shape 173"/>
          <p:cNvSpPr txBox="1"/>
          <p:nvPr/>
        </p:nvSpPr>
        <p:spPr>
          <a:xfrm>
            <a:off x="3923175" y="2102700"/>
            <a:ext cx="4833000" cy="2118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800" b="1" u="sng">
                <a:solidFill>
                  <a:srgbClr val="FFFFFF"/>
                </a:solidFill>
                <a:latin typeface="Roboto"/>
                <a:ea typeface="Roboto"/>
                <a:cs typeface="Roboto"/>
                <a:sym typeface="Roboto"/>
              </a:rPr>
              <a:t>Rationale:</a:t>
            </a:r>
            <a:endParaRPr sz="1800" b="1" u="sng">
              <a:solidFill>
                <a:srgbClr val="FFFFFF"/>
              </a:solidFill>
              <a:latin typeface="Roboto"/>
              <a:ea typeface="Roboto"/>
              <a:cs typeface="Roboto"/>
              <a:sym typeface="Roboto"/>
            </a:endParaRPr>
          </a:p>
          <a:p>
            <a:pPr marL="0" lvl="0" indent="0" algn="ctr" rtl="0">
              <a:lnSpc>
                <a:spcPct val="115000"/>
              </a:lnSpc>
              <a:spcBef>
                <a:spcPts val="1600"/>
              </a:spcBef>
              <a:spcAft>
                <a:spcPts val="1600"/>
              </a:spcAft>
              <a:buNone/>
            </a:pPr>
            <a:r>
              <a:rPr lang="en" sz="1800">
                <a:solidFill>
                  <a:srgbClr val="FFFFFF"/>
                </a:solidFill>
                <a:latin typeface="Roboto"/>
                <a:ea typeface="Roboto"/>
                <a:cs typeface="Roboto"/>
                <a:sym typeface="Roboto"/>
              </a:rPr>
              <a:t> Nezlek (2014) showed that women had worse opinions of brands that showed a sexualized woman. Monk-Turner (2008) found that men seemed to have a positive reaction to a sexualized image of a woman.</a:t>
            </a:r>
            <a:endParaRPr sz="1800">
              <a:solidFill>
                <a:srgbClr val="FFFFFF"/>
              </a:solidFill>
            </a:endParaRPr>
          </a:p>
        </p:txBody>
      </p:sp>
      <p:sp>
        <p:nvSpPr>
          <p:cNvPr id="174" name="Shape 174"/>
          <p:cNvSpPr/>
          <p:nvPr/>
        </p:nvSpPr>
        <p:spPr>
          <a:xfrm rot="1326123">
            <a:off x="3318050" y="2647390"/>
            <a:ext cx="605171" cy="332807"/>
          </a:xfrm>
          <a:prstGeom prst="rightArrow">
            <a:avLst>
              <a:gd name="adj1" fmla="val 50000"/>
              <a:gd name="adj2" fmla="val 50000"/>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9"/>
                                        </p:tgtEl>
                                        <p:attrNameLst>
                                          <p:attrName>style.visibility</p:attrName>
                                        </p:attrNameLst>
                                      </p:cBhvr>
                                      <p:to>
                                        <p:strVal val="visible"/>
                                      </p:to>
                                    </p:set>
                                    <p:anim calcmode="lin" valueType="num">
                                      <p:cBhvr additive="base">
                                        <p:cTn id="7" dur="1000"/>
                                        <p:tgtEl>
                                          <p:spTgt spid="169"/>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171"/>
                                        </p:tgtEl>
                                        <p:attrNameLst>
                                          <p:attrName>style.visibility</p:attrName>
                                        </p:attrNameLst>
                                      </p:cBhvr>
                                      <p:to>
                                        <p:strVal val="visible"/>
                                      </p:to>
                                    </p:set>
                                    <p:anim calcmode="lin" valueType="num">
                                      <p:cBhvr additive="base">
                                        <p:cTn id="10" dur="1000"/>
                                        <p:tgtEl>
                                          <p:spTgt spid="171"/>
                                        </p:tgtEl>
                                        <p:attrNameLst>
                                          <p:attrName>ppt_x</p:attrName>
                                        </p:attrNameLst>
                                      </p:cBhvr>
                                      <p:tavLst>
                                        <p:tav tm="0">
                                          <p:val>
                                            <p:strVal val="#ppt_x-1"/>
                                          </p:val>
                                        </p:tav>
                                        <p:tav tm="100000">
                                          <p:val>
                                            <p:strVal val="#ppt_x"/>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74"/>
                                        </p:tgtEl>
                                        <p:attrNameLst>
                                          <p:attrName>style.visibility</p:attrName>
                                        </p:attrNameLst>
                                      </p:cBhvr>
                                      <p:to>
                                        <p:strVal val="visible"/>
                                      </p:to>
                                    </p:set>
                                    <p:animEffect transition="in" filter="fade">
                                      <p:cBhvr>
                                        <p:cTn id="15" dur="1000"/>
                                        <p:tgtEl>
                                          <p:spTgt spid="17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172"/>
                                        </p:tgtEl>
                                        <p:attrNameLst>
                                          <p:attrName>style.visibility</p:attrName>
                                        </p:attrNameLst>
                                      </p:cBhvr>
                                      <p:to>
                                        <p:strVal val="visible"/>
                                      </p:to>
                                    </p:set>
                                    <p:anim calcmode="lin" valueType="num">
                                      <p:cBhvr additive="base">
                                        <p:cTn id="20" dur="1000"/>
                                        <p:tgtEl>
                                          <p:spTgt spid="172"/>
                                        </p:tgtEl>
                                        <p:attrNameLst>
                                          <p:attrName>ppt_x</p:attrName>
                                        </p:attrNameLst>
                                      </p:cBhvr>
                                      <p:tavLst>
                                        <p:tav tm="0">
                                          <p:val>
                                            <p:strVal val="#ppt_x-1"/>
                                          </p:val>
                                        </p:tav>
                                        <p:tav tm="100000">
                                          <p:val>
                                            <p:strVal val="#ppt_x"/>
                                          </p:val>
                                        </p:tav>
                                      </p:tavLst>
                                    </p:anim>
                                  </p:childTnLst>
                                </p:cTn>
                              </p:par>
                              <p:par>
                                <p:cTn id="21" presetID="2" presetClass="entr" presetSubtype="8" fill="hold" nodeType="withEffect">
                                  <p:stCondLst>
                                    <p:cond delay="0"/>
                                  </p:stCondLst>
                                  <p:childTnLst>
                                    <p:set>
                                      <p:cBhvr>
                                        <p:cTn id="22" dur="1" fill="hold">
                                          <p:stCondLst>
                                            <p:cond delay="0"/>
                                          </p:stCondLst>
                                        </p:cTn>
                                        <p:tgtEl>
                                          <p:spTgt spid="173"/>
                                        </p:tgtEl>
                                        <p:attrNameLst>
                                          <p:attrName>style.visibility</p:attrName>
                                        </p:attrNameLst>
                                      </p:cBhvr>
                                      <p:to>
                                        <p:strVal val="visible"/>
                                      </p:to>
                                    </p:set>
                                    <p:anim calcmode="lin" valueType="num">
                                      <p:cBhvr additive="base">
                                        <p:cTn id="23" dur="1000"/>
                                        <p:tgtEl>
                                          <p:spTgt spid="173"/>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b="1"/>
              <a:t>Experimental Design</a:t>
            </a:r>
            <a:endParaRPr b="1"/>
          </a:p>
        </p:txBody>
      </p:sp>
      <p:graphicFrame>
        <p:nvGraphicFramePr>
          <p:cNvPr id="180" name="Shape 180"/>
          <p:cNvGraphicFramePr/>
          <p:nvPr/>
        </p:nvGraphicFramePr>
        <p:xfrm>
          <a:off x="4496975" y="1733188"/>
          <a:ext cx="3000000" cy="3000000"/>
        </p:xfrm>
        <a:graphic>
          <a:graphicData uri="http://schemas.openxmlformats.org/drawingml/2006/table">
            <a:tbl>
              <a:tblPr>
                <a:noFill/>
                <a:tableStyleId>{1456B314-783A-4B9B-89C4-F5B5F47275D9}</a:tableStyleId>
              </a:tblPr>
              <a:tblGrid>
                <a:gridCol w="1074075">
                  <a:extLst>
                    <a:ext uri="{9D8B030D-6E8A-4147-A177-3AD203B41FA5}">
                      <a16:colId xmlns:a16="http://schemas.microsoft.com/office/drawing/2014/main" val="20000"/>
                    </a:ext>
                  </a:extLst>
                </a:gridCol>
                <a:gridCol w="1331050">
                  <a:extLst>
                    <a:ext uri="{9D8B030D-6E8A-4147-A177-3AD203B41FA5}">
                      <a16:colId xmlns:a16="http://schemas.microsoft.com/office/drawing/2014/main" val="20001"/>
                    </a:ext>
                  </a:extLst>
                </a:gridCol>
                <a:gridCol w="1273825">
                  <a:extLst>
                    <a:ext uri="{9D8B030D-6E8A-4147-A177-3AD203B41FA5}">
                      <a16:colId xmlns:a16="http://schemas.microsoft.com/office/drawing/2014/main" val="20002"/>
                    </a:ext>
                  </a:extLst>
                </a:gridCol>
              </a:tblGrid>
              <a:tr h="381000">
                <a:tc>
                  <a:txBody>
                    <a:bodyPr/>
                    <a:lstStyle/>
                    <a:p>
                      <a:pPr marL="0" lvl="0" indent="0">
                        <a:spcBef>
                          <a:spcPts val="0"/>
                        </a:spcBef>
                        <a:spcAft>
                          <a:spcPts val="0"/>
                        </a:spcAft>
                        <a:buNone/>
                      </a:pPr>
                      <a:endParaRPr>
                        <a:solidFill>
                          <a:srgbClr val="FFFFFF"/>
                        </a:solidFill>
                      </a:endParaRPr>
                    </a:p>
                  </a:txBody>
                  <a:tcPr marL="91425" marR="91425" marT="91425" marB="91425"/>
                </a:tc>
                <a:tc>
                  <a:txBody>
                    <a:bodyPr/>
                    <a:lstStyle/>
                    <a:p>
                      <a:pPr marL="0" lvl="0" indent="0">
                        <a:spcBef>
                          <a:spcPts val="0"/>
                        </a:spcBef>
                        <a:spcAft>
                          <a:spcPts val="0"/>
                        </a:spcAft>
                        <a:buNone/>
                      </a:pPr>
                      <a:r>
                        <a:rPr lang="en">
                          <a:solidFill>
                            <a:srgbClr val="FFFFFF"/>
                          </a:solidFill>
                        </a:rPr>
                        <a:t>Less Clothes</a:t>
                      </a:r>
                      <a:endParaRPr>
                        <a:solidFill>
                          <a:srgbClr val="FFFFFF"/>
                        </a:solidFill>
                      </a:endParaRPr>
                    </a:p>
                  </a:txBody>
                  <a:tcPr marL="91425" marR="91425" marT="91425" marB="91425"/>
                </a:tc>
                <a:tc>
                  <a:txBody>
                    <a:bodyPr/>
                    <a:lstStyle/>
                    <a:p>
                      <a:pPr marL="0" lvl="0" indent="0">
                        <a:spcBef>
                          <a:spcPts val="0"/>
                        </a:spcBef>
                        <a:spcAft>
                          <a:spcPts val="0"/>
                        </a:spcAft>
                        <a:buNone/>
                      </a:pPr>
                      <a:r>
                        <a:rPr lang="en">
                          <a:solidFill>
                            <a:srgbClr val="FFFFFF"/>
                          </a:solidFill>
                        </a:rPr>
                        <a:t>More clothes</a:t>
                      </a:r>
                      <a:endParaRPr>
                        <a:solidFill>
                          <a:srgbClr val="FFFFFF"/>
                        </a:solidFill>
                      </a:endParaRPr>
                    </a:p>
                  </a:txBody>
                  <a:tcPr marL="91425" marR="91425" marT="91425" marB="91425"/>
                </a:tc>
                <a:extLst>
                  <a:ext uri="{0D108BD9-81ED-4DB2-BD59-A6C34878D82A}">
                    <a16:rowId xmlns:a16="http://schemas.microsoft.com/office/drawing/2014/main" val="10000"/>
                  </a:ext>
                </a:extLst>
              </a:tr>
              <a:tr h="650850">
                <a:tc>
                  <a:txBody>
                    <a:bodyPr/>
                    <a:lstStyle/>
                    <a:p>
                      <a:pPr marL="0" lvl="0" indent="0">
                        <a:spcBef>
                          <a:spcPts val="0"/>
                        </a:spcBef>
                        <a:spcAft>
                          <a:spcPts val="0"/>
                        </a:spcAft>
                        <a:buNone/>
                      </a:pPr>
                      <a:r>
                        <a:rPr lang="en">
                          <a:solidFill>
                            <a:srgbClr val="FFFFFF"/>
                          </a:solidFill>
                        </a:rPr>
                        <a:t>Males</a:t>
                      </a:r>
                      <a:endParaRPr>
                        <a:solidFill>
                          <a:srgbClr val="FFFFFF"/>
                        </a:solidFill>
                      </a:endParaRPr>
                    </a:p>
                  </a:txBody>
                  <a:tcPr marL="91425" marR="91425" marT="91425" marB="91425"/>
                </a:tc>
                <a:tc>
                  <a:txBody>
                    <a:bodyPr/>
                    <a:lstStyle/>
                    <a:p>
                      <a:pPr marL="0" lvl="0" indent="0">
                        <a:spcBef>
                          <a:spcPts val="0"/>
                        </a:spcBef>
                        <a:spcAft>
                          <a:spcPts val="0"/>
                        </a:spcAft>
                        <a:buNone/>
                      </a:pPr>
                      <a:r>
                        <a:rPr lang="en">
                          <a:solidFill>
                            <a:srgbClr val="FFFFFF"/>
                          </a:solidFill>
                        </a:rPr>
                        <a:t>N = 10</a:t>
                      </a:r>
                      <a:endParaRPr>
                        <a:solidFill>
                          <a:srgbClr val="FFFFFF"/>
                        </a:solidFill>
                      </a:endParaRPr>
                    </a:p>
                  </a:txBody>
                  <a:tcPr marL="91425" marR="91425" marT="91425" marB="91425"/>
                </a:tc>
                <a:tc>
                  <a:txBody>
                    <a:bodyPr/>
                    <a:lstStyle/>
                    <a:p>
                      <a:pPr marL="0" lvl="0" indent="0">
                        <a:spcBef>
                          <a:spcPts val="0"/>
                        </a:spcBef>
                        <a:spcAft>
                          <a:spcPts val="0"/>
                        </a:spcAft>
                        <a:buNone/>
                      </a:pPr>
                      <a:r>
                        <a:rPr lang="en">
                          <a:solidFill>
                            <a:srgbClr val="FFFFFF"/>
                          </a:solidFill>
                        </a:rPr>
                        <a:t>N = 10</a:t>
                      </a:r>
                      <a:endParaRPr>
                        <a:solidFill>
                          <a:srgbClr val="FFFFFF"/>
                        </a:solidFill>
                      </a:endParaRPr>
                    </a:p>
                  </a:txBody>
                  <a:tcPr marL="91425" marR="91425" marT="91425" marB="91425"/>
                </a:tc>
                <a:extLst>
                  <a:ext uri="{0D108BD9-81ED-4DB2-BD59-A6C34878D82A}">
                    <a16:rowId xmlns:a16="http://schemas.microsoft.com/office/drawing/2014/main" val="10001"/>
                  </a:ext>
                </a:extLst>
              </a:tr>
              <a:tr h="630075">
                <a:tc>
                  <a:txBody>
                    <a:bodyPr/>
                    <a:lstStyle/>
                    <a:p>
                      <a:pPr marL="0" lvl="0" indent="0">
                        <a:spcBef>
                          <a:spcPts val="0"/>
                        </a:spcBef>
                        <a:spcAft>
                          <a:spcPts val="0"/>
                        </a:spcAft>
                        <a:buNone/>
                      </a:pPr>
                      <a:r>
                        <a:rPr lang="en">
                          <a:solidFill>
                            <a:srgbClr val="FFFFFF"/>
                          </a:solidFill>
                        </a:rPr>
                        <a:t>Females</a:t>
                      </a:r>
                      <a:endParaRPr>
                        <a:solidFill>
                          <a:srgbClr val="FFFFFF"/>
                        </a:solidFill>
                      </a:endParaRPr>
                    </a:p>
                  </a:txBody>
                  <a:tcPr marL="91425" marR="91425" marT="91425" marB="91425"/>
                </a:tc>
                <a:tc>
                  <a:txBody>
                    <a:bodyPr/>
                    <a:lstStyle/>
                    <a:p>
                      <a:pPr marL="0" lvl="0" indent="0">
                        <a:spcBef>
                          <a:spcPts val="0"/>
                        </a:spcBef>
                        <a:spcAft>
                          <a:spcPts val="0"/>
                        </a:spcAft>
                        <a:buNone/>
                      </a:pPr>
                      <a:r>
                        <a:rPr lang="en">
                          <a:solidFill>
                            <a:srgbClr val="FFFFFF"/>
                          </a:solidFill>
                        </a:rPr>
                        <a:t>N = 10</a:t>
                      </a:r>
                      <a:endParaRPr>
                        <a:solidFill>
                          <a:srgbClr val="FFFFFF"/>
                        </a:solidFill>
                      </a:endParaRPr>
                    </a:p>
                  </a:txBody>
                  <a:tcPr marL="91425" marR="91425" marT="91425" marB="91425"/>
                </a:tc>
                <a:tc>
                  <a:txBody>
                    <a:bodyPr/>
                    <a:lstStyle/>
                    <a:p>
                      <a:pPr marL="0" lvl="0" indent="0">
                        <a:spcBef>
                          <a:spcPts val="0"/>
                        </a:spcBef>
                        <a:spcAft>
                          <a:spcPts val="0"/>
                        </a:spcAft>
                        <a:buNone/>
                      </a:pPr>
                      <a:r>
                        <a:rPr lang="en">
                          <a:solidFill>
                            <a:srgbClr val="FFFFFF"/>
                          </a:solidFill>
                        </a:rPr>
                        <a:t>N = 10</a:t>
                      </a:r>
                      <a:endParaRPr>
                        <a:solidFill>
                          <a:srgbClr val="FFFFFF"/>
                        </a:solidFill>
                      </a:endParaRPr>
                    </a:p>
                  </a:txBody>
                  <a:tcPr marL="91425" marR="91425" marT="91425" marB="91425"/>
                </a:tc>
                <a:extLst>
                  <a:ext uri="{0D108BD9-81ED-4DB2-BD59-A6C34878D82A}">
                    <a16:rowId xmlns:a16="http://schemas.microsoft.com/office/drawing/2014/main" val="10002"/>
                  </a:ext>
                </a:extLst>
              </a:tr>
            </a:tbl>
          </a:graphicData>
        </a:graphic>
      </p:graphicFrame>
      <p:sp>
        <p:nvSpPr>
          <p:cNvPr id="181" name="Shape 181"/>
          <p:cNvSpPr txBox="1"/>
          <p:nvPr/>
        </p:nvSpPr>
        <p:spPr>
          <a:xfrm>
            <a:off x="4885825" y="1100750"/>
            <a:ext cx="3290100" cy="2997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2400" b="1">
                <a:solidFill>
                  <a:srgbClr val="F3F3F3"/>
                </a:solidFill>
              </a:rPr>
              <a:t>Sexualization</a:t>
            </a:r>
            <a:endParaRPr sz="2400" b="1">
              <a:solidFill>
                <a:srgbClr val="F3F3F3"/>
              </a:solidFill>
            </a:endParaRPr>
          </a:p>
        </p:txBody>
      </p:sp>
      <p:sp>
        <p:nvSpPr>
          <p:cNvPr id="182" name="Shape 182"/>
          <p:cNvSpPr txBox="1"/>
          <p:nvPr/>
        </p:nvSpPr>
        <p:spPr>
          <a:xfrm rot="-5400588">
            <a:off x="3103368" y="2191200"/>
            <a:ext cx="1754100" cy="7611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2400" b="1">
                <a:solidFill>
                  <a:srgbClr val="FFFFFF"/>
                </a:solidFill>
              </a:rPr>
              <a:t>Gender of Viewer</a:t>
            </a:r>
            <a:endParaRPr sz="2400" b="1">
              <a:solidFill>
                <a:srgbClr val="FFFFFF"/>
              </a:solidFill>
            </a:endParaRPr>
          </a:p>
        </p:txBody>
      </p:sp>
      <p:sp>
        <p:nvSpPr>
          <p:cNvPr id="183" name="Shape 183"/>
          <p:cNvSpPr txBox="1"/>
          <p:nvPr/>
        </p:nvSpPr>
        <p:spPr>
          <a:xfrm>
            <a:off x="246375" y="1515050"/>
            <a:ext cx="3217500" cy="2864700"/>
          </a:xfrm>
          <a:prstGeom prst="rect">
            <a:avLst/>
          </a:prstGeom>
          <a:noFill/>
          <a:ln>
            <a:noFill/>
          </a:ln>
        </p:spPr>
        <p:txBody>
          <a:bodyPr spcFirstLastPara="1" wrap="square" lIns="91425" tIns="91425" rIns="91425" bIns="91425" anchor="t" anchorCtr="0">
            <a:noAutofit/>
          </a:bodyPr>
          <a:lstStyle/>
          <a:p>
            <a:pPr marL="457200" lvl="0" indent="-342900" rtl="0">
              <a:spcBef>
                <a:spcPts val="0"/>
              </a:spcBef>
              <a:spcAft>
                <a:spcPts val="0"/>
              </a:spcAft>
              <a:buClr>
                <a:srgbClr val="FFFFFF"/>
              </a:buClr>
              <a:buSzPts val="1800"/>
              <a:buChar char="➢"/>
            </a:pPr>
            <a:r>
              <a:rPr lang="en" sz="1800" b="1">
                <a:solidFill>
                  <a:srgbClr val="FFFFFF"/>
                </a:solidFill>
              </a:rPr>
              <a:t>Independent Variables</a:t>
            </a:r>
            <a:endParaRPr sz="1800" b="1">
              <a:solidFill>
                <a:srgbClr val="FFFFFF"/>
              </a:solidFill>
            </a:endParaRPr>
          </a:p>
          <a:p>
            <a:pPr marL="914400" lvl="1" indent="-317500" rtl="0">
              <a:spcBef>
                <a:spcPts val="0"/>
              </a:spcBef>
              <a:spcAft>
                <a:spcPts val="0"/>
              </a:spcAft>
              <a:buClr>
                <a:srgbClr val="FFFFFF"/>
              </a:buClr>
              <a:buSzPts val="1400"/>
              <a:buChar char="○"/>
            </a:pPr>
            <a:r>
              <a:rPr lang="en">
                <a:solidFill>
                  <a:srgbClr val="FFFFFF"/>
                </a:solidFill>
              </a:rPr>
              <a:t>Amounts of Clothing on model</a:t>
            </a:r>
            <a:endParaRPr>
              <a:solidFill>
                <a:srgbClr val="FFFFFF"/>
              </a:solidFill>
            </a:endParaRPr>
          </a:p>
          <a:p>
            <a:pPr marL="914400" lvl="1" indent="-317500" rtl="0">
              <a:spcBef>
                <a:spcPts val="0"/>
              </a:spcBef>
              <a:spcAft>
                <a:spcPts val="0"/>
              </a:spcAft>
              <a:buClr>
                <a:srgbClr val="FFFFFF"/>
              </a:buClr>
              <a:buSzPts val="1400"/>
              <a:buChar char="○"/>
            </a:pPr>
            <a:r>
              <a:rPr lang="en">
                <a:solidFill>
                  <a:srgbClr val="FFFFFF"/>
                </a:solidFill>
              </a:rPr>
              <a:t>Gender of Viewer</a:t>
            </a:r>
            <a:endParaRPr>
              <a:solidFill>
                <a:srgbClr val="FFFFFF"/>
              </a:solidFill>
            </a:endParaRPr>
          </a:p>
          <a:p>
            <a:pPr marL="457200" lvl="0" indent="-342900" rtl="0">
              <a:spcBef>
                <a:spcPts val="0"/>
              </a:spcBef>
              <a:spcAft>
                <a:spcPts val="0"/>
              </a:spcAft>
              <a:buClr>
                <a:srgbClr val="FFFFFF"/>
              </a:buClr>
              <a:buSzPts val="1800"/>
              <a:buChar char="➢"/>
            </a:pPr>
            <a:r>
              <a:rPr lang="en" sz="1800" b="1">
                <a:solidFill>
                  <a:srgbClr val="FFFFFF"/>
                </a:solidFill>
              </a:rPr>
              <a:t>Dependent Variables</a:t>
            </a:r>
            <a:endParaRPr sz="1800" b="1">
              <a:solidFill>
                <a:srgbClr val="FFFFFF"/>
              </a:solidFill>
            </a:endParaRPr>
          </a:p>
          <a:p>
            <a:pPr marL="914400" lvl="1" indent="-317500" rtl="0">
              <a:spcBef>
                <a:spcPts val="0"/>
              </a:spcBef>
              <a:spcAft>
                <a:spcPts val="0"/>
              </a:spcAft>
              <a:buClr>
                <a:srgbClr val="FFFFFF"/>
              </a:buClr>
              <a:buSzPts val="1400"/>
              <a:buChar char="○"/>
            </a:pPr>
            <a:r>
              <a:rPr lang="en">
                <a:solidFill>
                  <a:srgbClr val="FFFFFF"/>
                </a:solidFill>
              </a:rPr>
              <a:t>Items Recalled</a:t>
            </a:r>
            <a:endParaRPr>
              <a:solidFill>
                <a:srgbClr val="FFFFFF"/>
              </a:solidFill>
            </a:endParaRPr>
          </a:p>
          <a:p>
            <a:pPr marL="914400" lvl="1" indent="-317500" rtl="0">
              <a:spcBef>
                <a:spcPts val="0"/>
              </a:spcBef>
              <a:spcAft>
                <a:spcPts val="0"/>
              </a:spcAft>
              <a:buClr>
                <a:srgbClr val="FFFFFF"/>
              </a:buClr>
              <a:buSzPts val="1400"/>
              <a:buChar char="○"/>
            </a:pPr>
            <a:r>
              <a:rPr lang="en">
                <a:solidFill>
                  <a:srgbClr val="FFFFFF"/>
                </a:solidFill>
              </a:rPr>
              <a:t>General Attitudes About Company</a:t>
            </a:r>
            <a:endParaRPr>
              <a:solidFill>
                <a:srgbClr val="FFFFFF"/>
              </a:solidFill>
            </a:endParaRPr>
          </a:p>
          <a:p>
            <a:pPr marL="914400" lvl="1" indent="-317500">
              <a:spcBef>
                <a:spcPts val="0"/>
              </a:spcBef>
              <a:spcAft>
                <a:spcPts val="0"/>
              </a:spcAft>
              <a:buClr>
                <a:srgbClr val="FFFFFF"/>
              </a:buClr>
              <a:buSzPts val="1400"/>
              <a:buChar char="○"/>
            </a:pPr>
            <a:r>
              <a:rPr lang="en">
                <a:solidFill>
                  <a:srgbClr val="FFFFFF"/>
                </a:solidFill>
              </a:rPr>
              <a:t>Purchase probability</a:t>
            </a:r>
            <a:endParaRPr>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Methods</a:t>
            </a:r>
            <a:endParaRPr/>
          </a:p>
        </p:txBody>
      </p:sp>
      <p:sp>
        <p:nvSpPr>
          <p:cNvPr id="189" name="Shape 189"/>
          <p:cNvSpPr txBox="1">
            <a:spLocks noGrp="1"/>
          </p:cNvSpPr>
          <p:nvPr>
            <p:ph type="body" idx="1"/>
          </p:nvPr>
        </p:nvSpPr>
        <p:spPr>
          <a:xfrm>
            <a:off x="387900" y="1144125"/>
            <a:ext cx="8154300" cy="342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Questionnaire was composed through qualtrics in order to collect data.</a:t>
            </a:r>
            <a:endParaRPr/>
          </a:p>
          <a:p>
            <a:pPr marL="457200" lvl="0" indent="-342900" rtl="0">
              <a:spcBef>
                <a:spcPts val="1600"/>
              </a:spcBef>
              <a:spcAft>
                <a:spcPts val="0"/>
              </a:spcAft>
              <a:buSzPts val="1800"/>
              <a:buChar char="➢"/>
            </a:pPr>
            <a:r>
              <a:rPr lang="en"/>
              <a:t>Demographics</a:t>
            </a:r>
            <a:endParaRPr/>
          </a:p>
          <a:p>
            <a:pPr marL="914400" lvl="1" indent="-317500" rtl="0">
              <a:spcBef>
                <a:spcPts val="0"/>
              </a:spcBef>
              <a:spcAft>
                <a:spcPts val="0"/>
              </a:spcAft>
              <a:buSzPts val="1400"/>
              <a:buChar char="○"/>
            </a:pPr>
            <a:r>
              <a:rPr lang="en"/>
              <a:t>Age</a:t>
            </a:r>
            <a:endParaRPr/>
          </a:p>
          <a:p>
            <a:pPr marL="914400" lvl="1" indent="-317500" rtl="0">
              <a:spcBef>
                <a:spcPts val="0"/>
              </a:spcBef>
              <a:spcAft>
                <a:spcPts val="0"/>
              </a:spcAft>
              <a:buSzPts val="1400"/>
              <a:buChar char="○"/>
            </a:pPr>
            <a:r>
              <a:rPr lang="en"/>
              <a:t>Gender</a:t>
            </a:r>
            <a:endParaRPr/>
          </a:p>
          <a:p>
            <a:pPr marL="457200" lvl="0" indent="-342900" rtl="0">
              <a:spcBef>
                <a:spcPts val="0"/>
              </a:spcBef>
              <a:spcAft>
                <a:spcPts val="0"/>
              </a:spcAft>
              <a:buSzPts val="1800"/>
              <a:buChar char="➢"/>
            </a:pPr>
            <a:r>
              <a:rPr lang="en"/>
              <a:t>Instructions with image display</a:t>
            </a:r>
            <a:endParaRPr/>
          </a:p>
          <a:p>
            <a:pPr marL="457200" lvl="0" indent="-342900" rtl="0">
              <a:spcBef>
                <a:spcPts val="0"/>
              </a:spcBef>
              <a:spcAft>
                <a:spcPts val="0"/>
              </a:spcAft>
              <a:buSzPts val="1800"/>
              <a:buChar char="➢"/>
            </a:pPr>
            <a:r>
              <a:rPr lang="en"/>
              <a:t>Variable questions</a:t>
            </a:r>
            <a:endParaRPr/>
          </a:p>
        </p:txBody>
      </p:sp>
      <p:sp>
        <p:nvSpPr>
          <p:cNvPr id="190" name="Shape 190"/>
          <p:cNvSpPr txBox="1"/>
          <p:nvPr/>
        </p:nvSpPr>
        <p:spPr>
          <a:xfrm>
            <a:off x="6353725" y="3262525"/>
            <a:ext cx="2551800" cy="1492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b="1" u="sng">
                <a:solidFill>
                  <a:srgbClr val="FFFFFF"/>
                </a:solidFill>
                <a:latin typeface="Roboto"/>
                <a:ea typeface="Roboto"/>
                <a:cs typeface="Roboto"/>
                <a:sym typeface="Roboto"/>
              </a:rPr>
              <a:t>Participants:</a:t>
            </a:r>
            <a:endParaRPr b="1" u="sng">
              <a:solidFill>
                <a:srgbClr val="FFFFFF"/>
              </a:solidFill>
              <a:latin typeface="Roboto"/>
              <a:ea typeface="Roboto"/>
              <a:cs typeface="Roboto"/>
              <a:sym typeface="Roboto"/>
            </a:endParaRPr>
          </a:p>
          <a:p>
            <a:pPr marL="457200" lvl="0" indent="-317500" rtl="0">
              <a:spcBef>
                <a:spcPts val="0"/>
              </a:spcBef>
              <a:spcAft>
                <a:spcPts val="0"/>
              </a:spcAft>
              <a:buClr>
                <a:srgbClr val="FFFFFF"/>
              </a:buClr>
              <a:buSzPts val="1400"/>
              <a:buFont typeface="Roboto"/>
              <a:buChar char="-"/>
            </a:pPr>
            <a:r>
              <a:rPr lang="en">
                <a:solidFill>
                  <a:srgbClr val="FFFFFF"/>
                </a:solidFill>
                <a:latin typeface="Roboto"/>
                <a:ea typeface="Roboto"/>
                <a:cs typeface="Roboto"/>
                <a:sym typeface="Roboto"/>
              </a:rPr>
              <a:t>40 subjects</a:t>
            </a:r>
            <a:endParaRPr>
              <a:solidFill>
                <a:srgbClr val="FFFFFF"/>
              </a:solidFill>
              <a:latin typeface="Roboto"/>
              <a:ea typeface="Roboto"/>
              <a:cs typeface="Roboto"/>
              <a:sym typeface="Roboto"/>
            </a:endParaRPr>
          </a:p>
          <a:p>
            <a:pPr marL="457200" lvl="0" indent="-317500" rtl="0">
              <a:spcBef>
                <a:spcPts val="0"/>
              </a:spcBef>
              <a:spcAft>
                <a:spcPts val="0"/>
              </a:spcAft>
              <a:buClr>
                <a:srgbClr val="FFFFFF"/>
              </a:buClr>
              <a:buSzPts val="1400"/>
              <a:buFont typeface="Roboto"/>
              <a:buChar char="-"/>
            </a:pPr>
            <a:r>
              <a:rPr lang="en">
                <a:solidFill>
                  <a:srgbClr val="FFFFFF"/>
                </a:solidFill>
                <a:latin typeface="Roboto"/>
                <a:ea typeface="Roboto"/>
                <a:cs typeface="Roboto"/>
                <a:sym typeface="Roboto"/>
              </a:rPr>
              <a:t>20 males</a:t>
            </a:r>
            <a:endParaRPr>
              <a:solidFill>
                <a:srgbClr val="FFFFFF"/>
              </a:solidFill>
              <a:latin typeface="Roboto"/>
              <a:ea typeface="Roboto"/>
              <a:cs typeface="Roboto"/>
              <a:sym typeface="Roboto"/>
            </a:endParaRPr>
          </a:p>
          <a:p>
            <a:pPr marL="457200" lvl="0" indent="-317500" rtl="0">
              <a:spcBef>
                <a:spcPts val="0"/>
              </a:spcBef>
              <a:spcAft>
                <a:spcPts val="0"/>
              </a:spcAft>
              <a:buClr>
                <a:srgbClr val="FFFFFF"/>
              </a:buClr>
              <a:buSzPts val="1400"/>
              <a:buFont typeface="Roboto"/>
              <a:buChar char="-"/>
            </a:pPr>
            <a:r>
              <a:rPr lang="en">
                <a:solidFill>
                  <a:srgbClr val="FFFFFF"/>
                </a:solidFill>
                <a:latin typeface="Roboto"/>
                <a:ea typeface="Roboto"/>
                <a:cs typeface="Roboto"/>
                <a:sym typeface="Roboto"/>
              </a:rPr>
              <a:t>20 females</a:t>
            </a:r>
            <a:endParaRPr>
              <a:solidFill>
                <a:srgbClr val="FFFFFF"/>
              </a:solidFill>
              <a:latin typeface="Roboto"/>
              <a:ea typeface="Roboto"/>
              <a:cs typeface="Roboto"/>
              <a:sym typeface="Roboto"/>
            </a:endParaRPr>
          </a:p>
          <a:p>
            <a:pPr marL="457200" lvl="0" indent="-317500" rtl="0">
              <a:spcBef>
                <a:spcPts val="0"/>
              </a:spcBef>
              <a:spcAft>
                <a:spcPts val="0"/>
              </a:spcAft>
              <a:buClr>
                <a:srgbClr val="FFFFFF"/>
              </a:buClr>
              <a:buSzPts val="1400"/>
              <a:buFont typeface="Roboto"/>
              <a:buChar char="★"/>
            </a:pPr>
            <a:r>
              <a:rPr lang="en">
                <a:solidFill>
                  <a:srgbClr val="FFFFFF"/>
                </a:solidFill>
                <a:latin typeface="Roboto"/>
                <a:ea typeface="Roboto"/>
                <a:cs typeface="Roboto"/>
                <a:sym typeface="Roboto"/>
              </a:rPr>
              <a:t>Mean: 21.8</a:t>
            </a:r>
            <a:endParaRPr>
              <a:solidFill>
                <a:srgbClr val="FFFFFF"/>
              </a:solidFill>
              <a:latin typeface="Roboto"/>
              <a:ea typeface="Roboto"/>
              <a:cs typeface="Roboto"/>
              <a:sym typeface="Roboto"/>
            </a:endParaRPr>
          </a:p>
          <a:p>
            <a:pPr marL="0" lvl="0" indent="0">
              <a:spcBef>
                <a:spcPts val="0"/>
              </a:spcBef>
              <a:spcAft>
                <a:spcPts val="0"/>
              </a:spcAft>
              <a:buNone/>
            </a:pPr>
            <a:endParaRPr b="1" u="sng">
              <a:solidFill>
                <a:srgbClr val="FFFFFF"/>
              </a:solidFill>
              <a:latin typeface="Roboto"/>
              <a:ea typeface="Roboto"/>
              <a:cs typeface="Roboto"/>
              <a:sym typeface="Robo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9">
                                            <p:txEl>
                                              <p:pRg st="0" end="0"/>
                                            </p:txEl>
                                          </p:spTgt>
                                        </p:tgtEl>
                                        <p:attrNameLst>
                                          <p:attrName>style.visibility</p:attrName>
                                        </p:attrNameLst>
                                      </p:cBhvr>
                                      <p:to>
                                        <p:strVal val="visible"/>
                                      </p:to>
                                    </p:set>
                                    <p:anim calcmode="lin" valueType="num">
                                      <p:cBhvr additive="base">
                                        <p:cTn id="7" dur="1000"/>
                                        <p:tgtEl>
                                          <p:spTgt spid="18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89">
                                            <p:txEl>
                                              <p:pRg st="1" end="1"/>
                                            </p:txEl>
                                          </p:spTgt>
                                        </p:tgtEl>
                                        <p:attrNameLst>
                                          <p:attrName>style.visibility</p:attrName>
                                        </p:attrNameLst>
                                      </p:cBhvr>
                                      <p:to>
                                        <p:strVal val="visible"/>
                                      </p:to>
                                    </p:set>
                                    <p:anim calcmode="lin" valueType="num">
                                      <p:cBhvr additive="base">
                                        <p:cTn id="12" dur="1000"/>
                                        <p:tgtEl>
                                          <p:spTgt spid="189">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89">
                                            <p:txEl>
                                              <p:pRg st="2" end="2"/>
                                            </p:txEl>
                                          </p:spTgt>
                                        </p:tgtEl>
                                        <p:attrNameLst>
                                          <p:attrName>style.visibility</p:attrName>
                                        </p:attrNameLst>
                                      </p:cBhvr>
                                      <p:to>
                                        <p:strVal val="visible"/>
                                      </p:to>
                                    </p:set>
                                    <p:anim calcmode="lin" valueType="num">
                                      <p:cBhvr additive="base">
                                        <p:cTn id="17" dur="1000"/>
                                        <p:tgtEl>
                                          <p:spTgt spid="189">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89">
                                            <p:txEl>
                                              <p:pRg st="3" end="3"/>
                                            </p:txEl>
                                          </p:spTgt>
                                        </p:tgtEl>
                                        <p:attrNameLst>
                                          <p:attrName>style.visibility</p:attrName>
                                        </p:attrNameLst>
                                      </p:cBhvr>
                                      <p:to>
                                        <p:strVal val="visible"/>
                                      </p:to>
                                    </p:set>
                                    <p:anim calcmode="lin" valueType="num">
                                      <p:cBhvr additive="base">
                                        <p:cTn id="22" dur="1000"/>
                                        <p:tgtEl>
                                          <p:spTgt spid="189">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89">
                                            <p:txEl>
                                              <p:pRg st="4" end="4"/>
                                            </p:txEl>
                                          </p:spTgt>
                                        </p:tgtEl>
                                        <p:attrNameLst>
                                          <p:attrName>style.visibility</p:attrName>
                                        </p:attrNameLst>
                                      </p:cBhvr>
                                      <p:to>
                                        <p:strVal val="visible"/>
                                      </p:to>
                                    </p:set>
                                    <p:anim calcmode="lin" valueType="num">
                                      <p:cBhvr additive="base">
                                        <p:cTn id="27" dur="1000"/>
                                        <p:tgtEl>
                                          <p:spTgt spid="189">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89">
                                            <p:txEl>
                                              <p:pRg st="5" end="5"/>
                                            </p:txEl>
                                          </p:spTgt>
                                        </p:tgtEl>
                                        <p:attrNameLst>
                                          <p:attrName>style.visibility</p:attrName>
                                        </p:attrNameLst>
                                      </p:cBhvr>
                                      <p:to>
                                        <p:strVal val="visible"/>
                                      </p:to>
                                    </p:set>
                                    <p:anim calcmode="lin" valueType="num">
                                      <p:cBhvr additive="base">
                                        <p:cTn id="32" dur="1000"/>
                                        <p:tgtEl>
                                          <p:spTgt spid="189">
                                            <p:txEl>
                                              <p:pRg st="5" end="5"/>
                                            </p:txEl>
                                          </p:spTgt>
                                        </p:tgtEl>
                                        <p:attrNameLst>
                                          <p:attrName>ppt_x</p:attrName>
                                        </p:attrNameLst>
                                      </p:cBhvr>
                                      <p:tavLst>
                                        <p:tav tm="0">
                                          <p:val>
                                            <p:strVal val="#ppt_x-1"/>
                                          </p:val>
                                        </p:tav>
                                        <p:tav tm="100000">
                                          <p:val>
                                            <p:strVal val="#ppt_x"/>
                                          </p:val>
                                        </p:tav>
                                      </p:tavLst>
                                    </p:anim>
                                  </p:childTnLst>
                                </p:cTn>
                              </p:par>
                            </p:childTnLst>
                          </p:cTn>
                        </p:par>
                        <p:par>
                          <p:cTn id="33" fill="hold">
                            <p:stCondLst>
                              <p:cond delay="1000"/>
                            </p:stCondLst>
                            <p:childTnLst>
                              <p:par>
                                <p:cTn id="34" presetID="2" presetClass="entr" presetSubtype="8" fill="hold" nodeType="afterEffect">
                                  <p:stCondLst>
                                    <p:cond delay="0"/>
                                  </p:stCondLst>
                                  <p:childTnLst>
                                    <p:set>
                                      <p:cBhvr>
                                        <p:cTn id="35" dur="1" fill="hold">
                                          <p:stCondLst>
                                            <p:cond delay="0"/>
                                          </p:stCondLst>
                                        </p:cTn>
                                        <p:tgtEl>
                                          <p:spTgt spid="190"/>
                                        </p:tgtEl>
                                        <p:attrNameLst>
                                          <p:attrName>style.visibility</p:attrName>
                                        </p:attrNameLst>
                                      </p:cBhvr>
                                      <p:to>
                                        <p:strVal val="visible"/>
                                      </p:to>
                                    </p:set>
                                    <p:anim calcmode="lin" valueType="num">
                                      <p:cBhvr additive="base">
                                        <p:cTn id="36" dur="1000"/>
                                        <p:tgtEl>
                                          <p:spTgt spid="19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Method: Materials</a:t>
            </a:r>
            <a:endParaRPr/>
          </a:p>
        </p:txBody>
      </p:sp>
      <p:sp>
        <p:nvSpPr>
          <p:cNvPr id="196" name="Shape 196"/>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spcBef>
                <a:spcPts val="0"/>
              </a:spcBef>
              <a:spcAft>
                <a:spcPts val="0"/>
              </a:spcAft>
              <a:buSzPts val="1800"/>
              <a:buChar char="➢"/>
            </a:pPr>
            <a:r>
              <a:rPr lang="en"/>
              <a:t>Questionnaire asking demographic questions, ratings of company, probability of buying, and how many items in image they recalled. </a:t>
            </a:r>
            <a:endParaRPr/>
          </a:p>
          <a:p>
            <a:pPr marL="0" lvl="0" indent="0">
              <a:spcBef>
                <a:spcPts val="1600"/>
              </a:spcBef>
              <a:spcAft>
                <a:spcPts val="0"/>
              </a:spcAft>
              <a:buNone/>
            </a:pPr>
            <a:endParaRPr/>
          </a:p>
          <a:p>
            <a:pPr marL="457200" lvl="0" indent="-342900">
              <a:spcBef>
                <a:spcPts val="1600"/>
              </a:spcBef>
              <a:spcAft>
                <a:spcPts val="0"/>
              </a:spcAft>
              <a:buSzPts val="1800"/>
              <a:buChar char="➢"/>
            </a:pPr>
            <a:r>
              <a:rPr lang="en"/>
              <a:t>Two advertisements for Carl’s Jr. One with a model who is fully clothed and one with a model in a bathing suit. </a:t>
            </a:r>
            <a:endParaRPr/>
          </a:p>
          <a:p>
            <a:pPr marL="0" lvl="0" indent="0"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 calcmode="lin" valueType="num">
                                      <p:cBhvr additive="base">
                                        <p:cTn id="7" dur="1000"/>
                                        <p:tgtEl>
                                          <p:spTgt spid="196">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96">
                                            <p:txEl>
                                              <p:pRg st="1" end="1"/>
                                            </p:txEl>
                                          </p:spTgt>
                                        </p:tgtEl>
                                        <p:attrNameLst>
                                          <p:attrName>style.visibility</p:attrName>
                                        </p:attrNameLst>
                                      </p:cBhvr>
                                      <p:to>
                                        <p:strVal val="visible"/>
                                      </p:to>
                                    </p:set>
                                    <p:anim calcmode="lin" valueType="num">
                                      <p:cBhvr additive="base">
                                        <p:cTn id="12" dur="1000"/>
                                        <p:tgtEl>
                                          <p:spTgt spid="196">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96">
                                            <p:txEl>
                                              <p:pRg st="2" end="2"/>
                                            </p:txEl>
                                          </p:spTgt>
                                        </p:tgtEl>
                                        <p:attrNameLst>
                                          <p:attrName>style.visibility</p:attrName>
                                        </p:attrNameLst>
                                      </p:cBhvr>
                                      <p:to>
                                        <p:strVal val="visible"/>
                                      </p:to>
                                    </p:set>
                                    <p:anim calcmode="lin" valueType="num">
                                      <p:cBhvr additive="base">
                                        <p:cTn id="17" dur="1000"/>
                                        <p:tgtEl>
                                          <p:spTgt spid="196">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96">
                                            <p:txEl>
                                              <p:pRg st="3" end="3"/>
                                            </p:txEl>
                                          </p:spTgt>
                                        </p:tgtEl>
                                        <p:attrNameLst>
                                          <p:attrName>style.visibility</p:attrName>
                                        </p:attrNameLst>
                                      </p:cBhvr>
                                      <p:to>
                                        <p:strVal val="visible"/>
                                      </p:to>
                                    </p:set>
                                    <p:anim calcmode="lin" valueType="num">
                                      <p:cBhvr additive="base">
                                        <p:cTn id="22" dur="1000"/>
                                        <p:tgtEl>
                                          <p:spTgt spid="196">
                                            <p:txEl>
                                              <p:pRg st="3" end="3"/>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387900" y="458025"/>
            <a:ext cx="31629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Advertisement 1</a:t>
            </a:r>
            <a:endParaRPr/>
          </a:p>
        </p:txBody>
      </p:sp>
      <p:sp>
        <p:nvSpPr>
          <p:cNvPr id="202" name="Shape 202"/>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203" name="Shape 203"/>
          <p:cNvPicPr preferRelativeResize="0"/>
          <p:nvPr/>
        </p:nvPicPr>
        <p:blipFill>
          <a:blip r:embed="rId3">
            <a:alphaModFix/>
          </a:blip>
          <a:stretch>
            <a:fillRect/>
          </a:stretch>
        </p:blipFill>
        <p:spPr>
          <a:xfrm>
            <a:off x="449575" y="1603199"/>
            <a:ext cx="3581701" cy="2389700"/>
          </a:xfrm>
          <a:prstGeom prst="rect">
            <a:avLst/>
          </a:prstGeom>
          <a:noFill/>
          <a:ln>
            <a:noFill/>
          </a:ln>
        </p:spPr>
      </p:pic>
      <p:pic>
        <p:nvPicPr>
          <p:cNvPr id="204" name="Shape 204"/>
          <p:cNvPicPr preferRelativeResize="0"/>
          <p:nvPr/>
        </p:nvPicPr>
        <p:blipFill>
          <a:blip r:embed="rId4">
            <a:alphaModFix/>
          </a:blip>
          <a:stretch>
            <a:fillRect/>
          </a:stretch>
        </p:blipFill>
        <p:spPr>
          <a:xfrm>
            <a:off x="5136175" y="1603200"/>
            <a:ext cx="3581685" cy="2389700"/>
          </a:xfrm>
          <a:prstGeom prst="rect">
            <a:avLst/>
          </a:prstGeom>
          <a:noFill/>
          <a:ln>
            <a:noFill/>
          </a:ln>
        </p:spPr>
      </p:pic>
      <p:sp>
        <p:nvSpPr>
          <p:cNvPr id="205" name="Shape 205"/>
          <p:cNvSpPr txBox="1"/>
          <p:nvPr/>
        </p:nvSpPr>
        <p:spPr>
          <a:xfrm>
            <a:off x="5044950" y="496275"/>
            <a:ext cx="3672900" cy="609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3000">
                <a:solidFill>
                  <a:srgbClr val="FFFFFF"/>
                </a:solidFill>
                <a:latin typeface="Roboto Slab"/>
                <a:ea typeface="Roboto Slab"/>
                <a:cs typeface="Roboto Slab"/>
                <a:sym typeface="Roboto Slab"/>
              </a:rPr>
              <a:t>Advertisement 2</a:t>
            </a:r>
            <a:endParaRPr sz="3000">
              <a:solidFill>
                <a:srgbClr val="FFFFFF"/>
              </a:solidFill>
              <a:latin typeface="Roboto Slab"/>
              <a:ea typeface="Roboto Slab"/>
              <a:cs typeface="Roboto Slab"/>
              <a:sym typeface="Roboto Slab"/>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1"/>
                                        </p:tgtEl>
                                        <p:attrNameLst>
                                          <p:attrName>style.visibility</p:attrName>
                                        </p:attrNameLst>
                                      </p:cBhvr>
                                      <p:to>
                                        <p:strVal val="visible"/>
                                      </p:to>
                                    </p:set>
                                    <p:anim calcmode="lin" valueType="num">
                                      <p:cBhvr additive="base">
                                        <p:cTn id="7" dur="1000"/>
                                        <p:tgtEl>
                                          <p:spTgt spid="201"/>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203"/>
                                        </p:tgtEl>
                                        <p:attrNameLst>
                                          <p:attrName>style.visibility</p:attrName>
                                        </p:attrNameLst>
                                      </p:cBhvr>
                                      <p:to>
                                        <p:strVal val="visible"/>
                                      </p:to>
                                    </p:set>
                                    <p:anim calcmode="lin" valueType="num">
                                      <p:cBhvr additive="base">
                                        <p:cTn id="10" dur="1000"/>
                                        <p:tgtEl>
                                          <p:spTgt spid="203"/>
                                        </p:tgtEl>
                                        <p:attrNameLst>
                                          <p:attrName>ppt_x</p:attrName>
                                        </p:attrNameLst>
                                      </p:cBhvr>
                                      <p:tavLst>
                                        <p:tav tm="0">
                                          <p:val>
                                            <p:strVal val="#ppt_x-1"/>
                                          </p:val>
                                        </p:tav>
                                        <p:tav tm="100000">
                                          <p:val>
                                            <p:strVal val="#ppt_x"/>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205"/>
                                        </p:tgtEl>
                                        <p:attrNameLst>
                                          <p:attrName>style.visibility</p:attrName>
                                        </p:attrNameLst>
                                      </p:cBhvr>
                                      <p:to>
                                        <p:strVal val="visible"/>
                                      </p:to>
                                    </p:set>
                                    <p:anim calcmode="lin" valueType="num">
                                      <p:cBhvr additive="base">
                                        <p:cTn id="15" dur="1000"/>
                                        <p:tgtEl>
                                          <p:spTgt spid="205"/>
                                        </p:tgtEl>
                                        <p:attrNameLst>
                                          <p:attrName>ppt_x</p:attrName>
                                        </p:attrNameLst>
                                      </p:cBhvr>
                                      <p:tavLst>
                                        <p:tav tm="0">
                                          <p:val>
                                            <p:strVal val="#ppt_x-1"/>
                                          </p:val>
                                        </p:tav>
                                        <p:tav tm="100000">
                                          <p:val>
                                            <p:strVal val="#ppt_x"/>
                                          </p:val>
                                        </p:tav>
                                      </p:tavLst>
                                    </p:anim>
                                  </p:childTnLst>
                                </p:cTn>
                              </p:par>
                              <p:par>
                                <p:cTn id="16" presetID="2" presetClass="entr" presetSubtype="8" fill="hold" nodeType="withEffect">
                                  <p:stCondLst>
                                    <p:cond delay="0"/>
                                  </p:stCondLst>
                                  <p:childTnLst>
                                    <p:set>
                                      <p:cBhvr>
                                        <p:cTn id="17" dur="1" fill="hold">
                                          <p:stCondLst>
                                            <p:cond delay="0"/>
                                          </p:stCondLst>
                                        </p:cTn>
                                        <p:tgtEl>
                                          <p:spTgt spid="204"/>
                                        </p:tgtEl>
                                        <p:attrNameLst>
                                          <p:attrName>style.visibility</p:attrName>
                                        </p:attrNameLst>
                                      </p:cBhvr>
                                      <p:to>
                                        <p:strVal val="visible"/>
                                      </p:to>
                                    </p:set>
                                    <p:anim calcmode="lin" valueType="num">
                                      <p:cBhvr additive="base">
                                        <p:cTn id="18" dur="1000"/>
                                        <p:tgtEl>
                                          <p:spTgt spid="204"/>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Method: Procedure</a:t>
            </a:r>
            <a:endParaRPr/>
          </a:p>
        </p:txBody>
      </p:sp>
      <p:sp>
        <p:nvSpPr>
          <p:cNvPr id="211" name="Shape 211"/>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Step 1: Participants were randomly assigned to see either a clothed model or a model in a bathing suit.</a:t>
            </a:r>
            <a:endParaRPr sz="1400"/>
          </a:p>
          <a:p>
            <a:pPr marL="0" lvl="0" indent="0">
              <a:spcBef>
                <a:spcPts val="1600"/>
              </a:spcBef>
              <a:spcAft>
                <a:spcPts val="0"/>
              </a:spcAft>
              <a:buNone/>
            </a:pPr>
            <a:r>
              <a:rPr lang="en" sz="1400"/>
              <a:t>Step 2: Participants were  asked demographic questions such as age, gender, and education level.</a:t>
            </a:r>
            <a:endParaRPr sz="1400"/>
          </a:p>
          <a:p>
            <a:pPr marL="0" lvl="0" indent="0">
              <a:spcBef>
                <a:spcPts val="1600"/>
              </a:spcBef>
              <a:spcAft>
                <a:spcPts val="0"/>
              </a:spcAft>
              <a:buNone/>
            </a:pPr>
            <a:r>
              <a:rPr lang="en" sz="1400"/>
              <a:t>Step 3: Participants were prompted before seeing image to study it well enough to be able to describe it to a friend.</a:t>
            </a:r>
            <a:endParaRPr sz="1400"/>
          </a:p>
          <a:p>
            <a:pPr marL="0" lvl="0" indent="0">
              <a:spcBef>
                <a:spcPts val="1600"/>
              </a:spcBef>
              <a:spcAft>
                <a:spcPts val="0"/>
              </a:spcAft>
              <a:buNone/>
            </a:pPr>
            <a:r>
              <a:rPr lang="en" sz="1400"/>
              <a:t>Step 4: The image was then displayed for 6 seconds.</a:t>
            </a:r>
            <a:endParaRPr sz="1400"/>
          </a:p>
          <a:p>
            <a:pPr marL="0" lvl="0" indent="0">
              <a:spcBef>
                <a:spcPts val="1600"/>
              </a:spcBef>
              <a:spcAft>
                <a:spcPts val="0"/>
              </a:spcAft>
              <a:buNone/>
            </a:pPr>
            <a:r>
              <a:rPr lang="en" sz="1400"/>
              <a:t>Step 5: Participants were asked to give ratings of company opinion and probability of buying the product, as well as, a list of the items they recalled. </a:t>
            </a:r>
            <a:endParaRPr sz="1400"/>
          </a:p>
          <a:p>
            <a:pPr marL="0" lvl="0" indent="0">
              <a:spcBef>
                <a:spcPts val="1600"/>
              </a:spcBef>
              <a:spcAft>
                <a:spcPts val="1600"/>
              </a:spcAft>
              <a:buNone/>
            </a:pP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1">
                                            <p:txEl>
                                              <p:pRg st="0" end="0"/>
                                            </p:txEl>
                                          </p:spTgt>
                                        </p:tgtEl>
                                        <p:attrNameLst>
                                          <p:attrName>style.visibility</p:attrName>
                                        </p:attrNameLst>
                                      </p:cBhvr>
                                      <p:to>
                                        <p:strVal val="visible"/>
                                      </p:to>
                                    </p:set>
                                    <p:anim calcmode="lin" valueType="num">
                                      <p:cBhvr additive="base">
                                        <p:cTn id="7" dur="1000"/>
                                        <p:tgtEl>
                                          <p:spTgt spid="21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11">
                                            <p:txEl>
                                              <p:pRg st="1" end="1"/>
                                            </p:txEl>
                                          </p:spTgt>
                                        </p:tgtEl>
                                        <p:attrNameLst>
                                          <p:attrName>style.visibility</p:attrName>
                                        </p:attrNameLst>
                                      </p:cBhvr>
                                      <p:to>
                                        <p:strVal val="visible"/>
                                      </p:to>
                                    </p:set>
                                    <p:anim calcmode="lin" valueType="num">
                                      <p:cBhvr additive="base">
                                        <p:cTn id="12" dur="1000"/>
                                        <p:tgtEl>
                                          <p:spTgt spid="211">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11">
                                            <p:txEl>
                                              <p:pRg st="2" end="2"/>
                                            </p:txEl>
                                          </p:spTgt>
                                        </p:tgtEl>
                                        <p:attrNameLst>
                                          <p:attrName>style.visibility</p:attrName>
                                        </p:attrNameLst>
                                      </p:cBhvr>
                                      <p:to>
                                        <p:strVal val="visible"/>
                                      </p:to>
                                    </p:set>
                                    <p:anim calcmode="lin" valueType="num">
                                      <p:cBhvr additive="base">
                                        <p:cTn id="17" dur="1000"/>
                                        <p:tgtEl>
                                          <p:spTgt spid="211">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211">
                                            <p:txEl>
                                              <p:pRg st="3" end="3"/>
                                            </p:txEl>
                                          </p:spTgt>
                                        </p:tgtEl>
                                        <p:attrNameLst>
                                          <p:attrName>style.visibility</p:attrName>
                                        </p:attrNameLst>
                                      </p:cBhvr>
                                      <p:to>
                                        <p:strVal val="visible"/>
                                      </p:to>
                                    </p:set>
                                    <p:anim calcmode="lin" valueType="num">
                                      <p:cBhvr additive="base">
                                        <p:cTn id="22" dur="1000"/>
                                        <p:tgtEl>
                                          <p:spTgt spid="211">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11">
                                            <p:txEl>
                                              <p:pRg st="4" end="4"/>
                                            </p:txEl>
                                          </p:spTgt>
                                        </p:tgtEl>
                                        <p:attrNameLst>
                                          <p:attrName>style.visibility</p:attrName>
                                        </p:attrNameLst>
                                      </p:cBhvr>
                                      <p:to>
                                        <p:strVal val="visible"/>
                                      </p:to>
                                    </p:set>
                                    <p:anim calcmode="lin" valueType="num">
                                      <p:cBhvr additive="base">
                                        <p:cTn id="27" dur="1000"/>
                                        <p:tgtEl>
                                          <p:spTgt spid="211">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211">
                                            <p:txEl>
                                              <p:pRg st="5" end="5"/>
                                            </p:txEl>
                                          </p:spTgt>
                                        </p:tgtEl>
                                        <p:attrNameLst>
                                          <p:attrName>style.visibility</p:attrName>
                                        </p:attrNameLst>
                                      </p:cBhvr>
                                      <p:to>
                                        <p:strVal val="visible"/>
                                      </p:to>
                                    </p:set>
                                    <p:anim calcmode="lin" valueType="num">
                                      <p:cBhvr additive="base">
                                        <p:cTn id="32" dur="1000"/>
                                        <p:tgtEl>
                                          <p:spTgt spid="211">
                                            <p:txEl>
                                              <p:pRg st="5" end="5"/>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Method: Data Source</a:t>
            </a:r>
            <a:endParaRPr/>
          </a:p>
        </p:txBody>
      </p:sp>
      <p:sp>
        <p:nvSpPr>
          <p:cNvPr id="217" name="Shape 21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Data was entered into SPSS to determine gender differences in memory recall for non-sexualized and sexualized model and significant gender differences between attitude and probability of purchase.</a:t>
            </a:r>
            <a:endParaRPr/>
          </a:p>
          <a:p>
            <a:pPr marL="0" lvl="0" indent="0">
              <a:spcBef>
                <a:spcPts val="1600"/>
              </a:spcBef>
              <a:spcAft>
                <a:spcPts val="1600"/>
              </a:spcAft>
              <a:buNone/>
            </a:pPr>
            <a:r>
              <a:rPr lang="en"/>
              <a:t>Results were interpreted using a two-sample t-test.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7">
                                            <p:txEl>
                                              <p:pRg st="0" end="0"/>
                                            </p:txEl>
                                          </p:spTgt>
                                        </p:tgtEl>
                                        <p:attrNameLst>
                                          <p:attrName>style.visibility</p:attrName>
                                        </p:attrNameLst>
                                      </p:cBhvr>
                                      <p:to>
                                        <p:strVal val="visible"/>
                                      </p:to>
                                    </p:set>
                                    <p:anim calcmode="lin" valueType="num">
                                      <p:cBhvr additive="base">
                                        <p:cTn id="7" dur="1000"/>
                                        <p:tgtEl>
                                          <p:spTgt spid="217">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17">
                                            <p:txEl>
                                              <p:pRg st="1" end="1"/>
                                            </p:txEl>
                                          </p:spTgt>
                                        </p:tgtEl>
                                        <p:attrNameLst>
                                          <p:attrName>style.visibility</p:attrName>
                                        </p:attrNameLst>
                                      </p:cBhvr>
                                      <p:to>
                                        <p:strVal val="visible"/>
                                      </p:to>
                                    </p:set>
                                    <p:anim calcmode="lin" valueType="num">
                                      <p:cBhvr additive="base">
                                        <p:cTn id="12" dur="1000"/>
                                        <p:tgtEl>
                                          <p:spTgt spid="217">
                                            <p:txEl>
                                              <p:pRg st="1" end="1"/>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Statement of the Problem</a:t>
            </a:r>
            <a:endParaRPr/>
          </a:p>
        </p:txBody>
      </p:sp>
      <p:sp>
        <p:nvSpPr>
          <p:cNvPr id="70" name="Shape 70"/>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spcBef>
                <a:spcPts val="0"/>
              </a:spcBef>
              <a:spcAft>
                <a:spcPts val="0"/>
              </a:spcAft>
              <a:buSzPts val="1800"/>
              <a:buChar char="➢"/>
            </a:pPr>
            <a:r>
              <a:rPr lang="en"/>
              <a:t>This research project was designed to see if </a:t>
            </a:r>
            <a:r>
              <a:rPr lang="en" u="sng"/>
              <a:t>sexualization of a female model</a:t>
            </a:r>
            <a:r>
              <a:rPr lang="en"/>
              <a:t> in an advertisement plays a role in </a:t>
            </a:r>
            <a:r>
              <a:rPr lang="en" u="sng"/>
              <a:t>memory recall</a:t>
            </a:r>
            <a:r>
              <a:rPr lang="en"/>
              <a:t> and </a:t>
            </a:r>
            <a:r>
              <a:rPr lang="en" u="sng"/>
              <a:t>viewer attitudes</a:t>
            </a:r>
            <a:r>
              <a:rPr lang="en"/>
              <a:t> about the brand.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Results: Gender Differences in Clothed Model</a:t>
            </a:r>
            <a:endParaRPr/>
          </a:p>
        </p:txBody>
      </p:sp>
      <p:sp>
        <p:nvSpPr>
          <p:cNvPr id="223" name="Shape 223"/>
          <p:cNvSpPr txBox="1">
            <a:spLocks noGrp="1"/>
          </p:cNvSpPr>
          <p:nvPr>
            <p:ph type="body" idx="1"/>
          </p:nvPr>
        </p:nvSpPr>
        <p:spPr>
          <a:xfrm>
            <a:off x="387900" y="1489825"/>
            <a:ext cx="4578000" cy="307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b="1"/>
              <a:t>Hypothesis 1: With clothed models men and women have about the same memory recall. </a:t>
            </a:r>
            <a:endParaRPr sz="1400" b="1"/>
          </a:p>
          <a:p>
            <a:pPr marL="0" lvl="0" indent="0" rtl="0">
              <a:lnSpc>
                <a:spcPct val="100000"/>
              </a:lnSpc>
              <a:spcBef>
                <a:spcPts val="1600"/>
              </a:spcBef>
              <a:spcAft>
                <a:spcPts val="0"/>
              </a:spcAft>
              <a:buNone/>
            </a:pPr>
            <a:r>
              <a:rPr lang="en" sz="1400"/>
              <a:t>Confirmed. There was no significant difference between men and women’s memory recall for the clothed model.</a:t>
            </a:r>
            <a:endParaRPr/>
          </a:p>
          <a:p>
            <a:pPr marL="0" lvl="0" indent="0">
              <a:spcBef>
                <a:spcPts val="1600"/>
              </a:spcBef>
              <a:spcAft>
                <a:spcPts val="0"/>
              </a:spcAft>
              <a:buNone/>
            </a:pPr>
            <a:r>
              <a:rPr lang="en"/>
              <a:t>Mean for Woman: 3</a:t>
            </a:r>
            <a:endParaRPr/>
          </a:p>
          <a:p>
            <a:pPr marL="0" lvl="0" indent="0">
              <a:spcBef>
                <a:spcPts val="1600"/>
              </a:spcBef>
              <a:spcAft>
                <a:spcPts val="0"/>
              </a:spcAft>
              <a:buNone/>
            </a:pPr>
            <a:r>
              <a:rPr lang="en"/>
              <a:t>Mean for Man: 3.2</a:t>
            </a:r>
            <a:endParaRPr/>
          </a:p>
          <a:p>
            <a:pPr marL="0" lvl="0" indent="0">
              <a:spcBef>
                <a:spcPts val="1600"/>
              </a:spcBef>
              <a:spcAft>
                <a:spcPts val="1600"/>
              </a:spcAft>
              <a:buNone/>
            </a:pPr>
            <a:r>
              <a:rPr lang="en"/>
              <a:t>t(18)= -.264, N.S.</a:t>
            </a:r>
            <a:endParaRPr/>
          </a:p>
        </p:txBody>
      </p:sp>
      <p:pic>
        <p:nvPicPr>
          <p:cNvPr id="224" name="Shape 224"/>
          <p:cNvPicPr preferRelativeResize="0"/>
          <p:nvPr/>
        </p:nvPicPr>
        <p:blipFill>
          <a:blip r:embed="rId3">
            <a:alphaModFix/>
          </a:blip>
          <a:stretch>
            <a:fillRect/>
          </a:stretch>
        </p:blipFill>
        <p:spPr>
          <a:xfrm>
            <a:off x="4965900" y="1196275"/>
            <a:ext cx="3790200" cy="33190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Results: Gender Differences for Non-Clothed Model</a:t>
            </a:r>
            <a:endParaRPr/>
          </a:p>
        </p:txBody>
      </p:sp>
      <p:sp>
        <p:nvSpPr>
          <p:cNvPr id="230" name="Shape 230"/>
          <p:cNvSpPr txBox="1">
            <a:spLocks noGrp="1"/>
          </p:cNvSpPr>
          <p:nvPr>
            <p:ph type="body" idx="1"/>
          </p:nvPr>
        </p:nvSpPr>
        <p:spPr>
          <a:xfrm>
            <a:off x="322475" y="1502925"/>
            <a:ext cx="4634700" cy="30789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1400" b="1"/>
              <a:t>Hypothesis 2: Men will perform worse than women on the memory recall task when model is not clothed.</a:t>
            </a:r>
            <a:endParaRPr sz="1400" b="1"/>
          </a:p>
          <a:p>
            <a:pPr marL="0" lvl="0" indent="0" rtl="0">
              <a:lnSpc>
                <a:spcPct val="100000"/>
              </a:lnSpc>
              <a:spcBef>
                <a:spcPts val="1600"/>
              </a:spcBef>
              <a:spcAft>
                <a:spcPts val="0"/>
              </a:spcAft>
              <a:buNone/>
            </a:pPr>
            <a:r>
              <a:rPr lang="en" sz="1400"/>
              <a:t>Confirmed. With the non-clothed model men performed significantly worse than women.</a:t>
            </a:r>
            <a:endParaRPr sz="1400"/>
          </a:p>
          <a:p>
            <a:pPr marL="0" lvl="0" indent="0">
              <a:spcBef>
                <a:spcPts val="1600"/>
              </a:spcBef>
              <a:spcAft>
                <a:spcPts val="0"/>
              </a:spcAft>
              <a:buNone/>
            </a:pPr>
            <a:r>
              <a:rPr lang="en"/>
              <a:t>Mean for Woman: 3.1</a:t>
            </a:r>
            <a:endParaRPr/>
          </a:p>
          <a:p>
            <a:pPr marL="0" lvl="0" indent="0">
              <a:spcBef>
                <a:spcPts val="1600"/>
              </a:spcBef>
              <a:spcAft>
                <a:spcPts val="0"/>
              </a:spcAft>
              <a:buNone/>
            </a:pPr>
            <a:r>
              <a:rPr lang="en"/>
              <a:t>Mean for Man: 2.1</a:t>
            </a:r>
            <a:endParaRPr/>
          </a:p>
          <a:p>
            <a:pPr marL="0" lvl="0" indent="0">
              <a:spcBef>
                <a:spcPts val="1600"/>
              </a:spcBef>
              <a:spcAft>
                <a:spcPts val="0"/>
              </a:spcAft>
              <a:buNone/>
            </a:pPr>
            <a:r>
              <a:rPr lang="en"/>
              <a:t>t(18)=2.76, p&lt;.05</a:t>
            </a:r>
            <a:endParaRPr/>
          </a:p>
          <a:p>
            <a:pPr marL="0" lvl="0" indent="0" rtl="0">
              <a:lnSpc>
                <a:spcPct val="100000"/>
              </a:lnSpc>
              <a:spcBef>
                <a:spcPts val="1600"/>
              </a:spcBef>
              <a:spcAft>
                <a:spcPts val="1600"/>
              </a:spcAft>
              <a:buClr>
                <a:schemeClr val="dk1"/>
              </a:buClr>
              <a:buSzPts val="1100"/>
              <a:buFont typeface="Arial"/>
              <a:buNone/>
            </a:pPr>
            <a:endParaRPr/>
          </a:p>
        </p:txBody>
      </p:sp>
      <p:pic>
        <p:nvPicPr>
          <p:cNvPr id="231" name="Shape 231"/>
          <p:cNvPicPr preferRelativeResize="0"/>
          <p:nvPr/>
        </p:nvPicPr>
        <p:blipFill>
          <a:blip r:embed="rId3">
            <a:alphaModFix/>
          </a:blip>
          <a:stretch>
            <a:fillRect/>
          </a:stretch>
        </p:blipFill>
        <p:spPr>
          <a:xfrm>
            <a:off x="5018750" y="1250325"/>
            <a:ext cx="3612950" cy="32126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Results: Clothing Differences in Men</a:t>
            </a:r>
            <a:endParaRPr/>
          </a:p>
        </p:txBody>
      </p:sp>
      <p:sp>
        <p:nvSpPr>
          <p:cNvPr id="237" name="Shape 237"/>
          <p:cNvSpPr txBox="1">
            <a:spLocks noGrp="1"/>
          </p:cNvSpPr>
          <p:nvPr>
            <p:ph type="body" idx="1"/>
          </p:nvPr>
        </p:nvSpPr>
        <p:spPr>
          <a:xfrm>
            <a:off x="387900" y="1489825"/>
            <a:ext cx="4023900" cy="30789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1400" b="1"/>
              <a:t>Hypothesis 3: Men will perform worse when the model is not clothed than when she is clothed.</a:t>
            </a:r>
            <a:endParaRPr sz="1400" b="1"/>
          </a:p>
          <a:p>
            <a:pPr marL="0" lvl="0" indent="0" rtl="0">
              <a:lnSpc>
                <a:spcPct val="100000"/>
              </a:lnSpc>
              <a:spcBef>
                <a:spcPts val="1600"/>
              </a:spcBef>
              <a:spcAft>
                <a:spcPts val="0"/>
              </a:spcAft>
              <a:buClr>
                <a:schemeClr val="dk1"/>
              </a:buClr>
              <a:buSzPts val="1100"/>
              <a:buFont typeface="Arial"/>
              <a:buNone/>
            </a:pPr>
            <a:r>
              <a:rPr lang="en" sz="1400"/>
              <a:t>Confirmed. There was a significant difference, men performed worse when shown the non-clothed model compared to the clothed model.</a:t>
            </a:r>
            <a:endParaRPr sz="1400"/>
          </a:p>
          <a:p>
            <a:pPr marL="0" lvl="0" indent="0">
              <a:spcBef>
                <a:spcPts val="1600"/>
              </a:spcBef>
              <a:spcAft>
                <a:spcPts val="0"/>
              </a:spcAft>
              <a:buNone/>
            </a:pPr>
            <a:r>
              <a:rPr lang="en"/>
              <a:t>Clothed Mean: 3.2</a:t>
            </a:r>
            <a:endParaRPr/>
          </a:p>
          <a:p>
            <a:pPr marL="0" lvl="0" indent="0">
              <a:spcBef>
                <a:spcPts val="1600"/>
              </a:spcBef>
              <a:spcAft>
                <a:spcPts val="0"/>
              </a:spcAft>
              <a:buNone/>
            </a:pPr>
            <a:r>
              <a:rPr lang="en"/>
              <a:t>Non-clothed Mean: 2.1</a:t>
            </a:r>
            <a:endParaRPr/>
          </a:p>
          <a:p>
            <a:pPr marL="0" lvl="0" indent="0">
              <a:spcBef>
                <a:spcPts val="1600"/>
              </a:spcBef>
              <a:spcAft>
                <a:spcPts val="1600"/>
              </a:spcAft>
              <a:buNone/>
            </a:pPr>
            <a:r>
              <a:rPr lang="en"/>
              <a:t>t(18)= 1.640, p &lt; .05</a:t>
            </a:r>
            <a:endParaRPr/>
          </a:p>
        </p:txBody>
      </p:sp>
      <p:pic>
        <p:nvPicPr>
          <p:cNvPr id="238" name="Shape 238"/>
          <p:cNvPicPr preferRelativeResize="0"/>
          <p:nvPr/>
        </p:nvPicPr>
        <p:blipFill>
          <a:blip r:embed="rId3">
            <a:alphaModFix/>
          </a:blip>
          <a:stretch>
            <a:fillRect/>
          </a:stretch>
        </p:blipFill>
        <p:spPr>
          <a:xfrm>
            <a:off x="4781175" y="1218400"/>
            <a:ext cx="3856775" cy="33504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Results: Clothing Differences in Women</a:t>
            </a:r>
            <a:endParaRPr/>
          </a:p>
        </p:txBody>
      </p:sp>
      <p:sp>
        <p:nvSpPr>
          <p:cNvPr id="244" name="Shape 244"/>
          <p:cNvSpPr txBox="1">
            <a:spLocks noGrp="1"/>
          </p:cNvSpPr>
          <p:nvPr>
            <p:ph type="body" idx="1"/>
          </p:nvPr>
        </p:nvSpPr>
        <p:spPr>
          <a:xfrm>
            <a:off x="387900" y="1489825"/>
            <a:ext cx="4684500" cy="30789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1400" b="1"/>
              <a:t>Hypothesis 4: Women perform the same regardless of if the model is clothed or not.</a:t>
            </a:r>
            <a:endParaRPr sz="1400" b="1"/>
          </a:p>
          <a:p>
            <a:pPr marL="0" lvl="0" indent="0" rtl="0">
              <a:lnSpc>
                <a:spcPct val="100000"/>
              </a:lnSpc>
              <a:spcBef>
                <a:spcPts val="1600"/>
              </a:spcBef>
              <a:spcAft>
                <a:spcPts val="0"/>
              </a:spcAft>
              <a:buNone/>
            </a:pPr>
            <a:r>
              <a:rPr lang="en" sz="1400"/>
              <a:t>Confirmed. There was no significant difference between women’s memory recall regardless of if the model was clothed or not.</a:t>
            </a:r>
            <a:endParaRPr/>
          </a:p>
          <a:p>
            <a:pPr marL="0" lvl="0" indent="0">
              <a:spcBef>
                <a:spcPts val="1600"/>
              </a:spcBef>
              <a:spcAft>
                <a:spcPts val="0"/>
              </a:spcAft>
              <a:buNone/>
            </a:pPr>
            <a:r>
              <a:rPr lang="en"/>
              <a:t>Clothed Mean: 3.0</a:t>
            </a:r>
            <a:endParaRPr/>
          </a:p>
          <a:p>
            <a:pPr marL="0" lvl="0" indent="0">
              <a:spcBef>
                <a:spcPts val="1600"/>
              </a:spcBef>
              <a:spcAft>
                <a:spcPts val="0"/>
              </a:spcAft>
              <a:buNone/>
            </a:pPr>
            <a:r>
              <a:rPr lang="en"/>
              <a:t>Non-clothed Mean: 3.1</a:t>
            </a:r>
            <a:endParaRPr/>
          </a:p>
          <a:p>
            <a:pPr marL="0" lvl="0" indent="0">
              <a:spcBef>
                <a:spcPts val="1600"/>
              </a:spcBef>
              <a:spcAft>
                <a:spcPts val="1600"/>
              </a:spcAft>
              <a:buNone/>
            </a:pPr>
            <a:r>
              <a:rPr lang="en"/>
              <a:t>t(18)=-.198, N.S.</a:t>
            </a:r>
            <a:endParaRPr/>
          </a:p>
        </p:txBody>
      </p:sp>
      <p:pic>
        <p:nvPicPr>
          <p:cNvPr id="245" name="Shape 245"/>
          <p:cNvPicPr preferRelativeResize="0"/>
          <p:nvPr/>
        </p:nvPicPr>
        <p:blipFill>
          <a:blip r:embed="rId3">
            <a:alphaModFix/>
          </a:blip>
          <a:stretch>
            <a:fillRect/>
          </a:stretch>
        </p:blipFill>
        <p:spPr>
          <a:xfrm>
            <a:off x="5072400" y="1321875"/>
            <a:ext cx="3683700" cy="3246849"/>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Results: Probability of Buying</a:t>
            </a:r>
            <a:endParaRPr/>
          </a:p>
        </p:txBody>
      </p:sp>
      <p:sp>
        <p:nvSpPr>
          <p:cNvPr id="251" name="Shape 251"/>
          <p:cNvSpPr txBox="1">
            <a:spLocks noGrp="1"/>
          </p:cNvSpPr>
          <p:nvPr>
            <p:ph type="body" idx="1"/>
          </p:nvPr>
        </p:nvSpPr>
        <p:spPr>
          <a:xfrm>
            <a:off x="311700" y="1152475"/>
            <a:ext cx="3787500" cy="3611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b="1"/>
              <a:t>Hypothesis 5: Men will have higher opinions and want to buy the product more than women when model is sexualized.</a:t>
            </a:r>
            <a:endParaRPr sz="1200" b="1"/>
          </a:p>
          <a:p>
            <a:pPr marL="0" lvl="0" indent="0">
              <a:spcBef>
                <a:spcPts val="1600"/>
              </a:spcBef>
              <a:spcAft>
                <a:spcPts val="0"/>
              </a:spcAft>
              <a:buClr>
                <a:schemeClr val="dk1"/>
              </a:buClr>
              <a:buSzPts val="1100"/>
              <a:buFont typeface="Arial"/>
              <a:buNone/>
            </a:pPr>
            <a:r>
              <a:rPr lang="en" sz="1200"/>
              <a:t>Confirmed. There was a significant difference between men and women’s opinions about the company and purchase probability. However, this occurred regardless of if the model was clothed or not. </a:t>
            </a:r>
            <a:endParaRPr sz="1200"/>
          </a:p>
          <a:p>
            <a:pPr marL="0" lvl="0" indent="0">
              <a:spcBef>
                <a:spcPts val="1600"/>
              </a:spcBef>
              <a:spcAft>
                <a:spcPts val="0"/>
              </a:spcAft>
              <a:buNone/>
            </a:pPr>
            <a:r>
              <a:rPr lang="en" sz="1200"/>
              <a:t>Men: Clothed Mean: 77, Non-clothed Mean: 70</a:t>
            </a:r>
            <a:endParaRPr sz="1200"/>
          </a:p>
          <a:p>
            <a:pPr marL="0" lvl="0" indent="0">
              <a:spcBef>
                <a:spcPts val="1600"/>
              </a:spcBef>
              <a:spcAft>
                <a:spcPts val="0"/>
              </a:spcAft>
              <a:buNone/>
            </a:pPr>
            <a:r>
              <a:rPr lang="en" sz="1200"/>
              <a:t>Women: Clothed Mean: 36, Non-clothed Mean: 29</a:t>
            </a:r>
            <a:endParaRPr sz="1200"/>
          </a:p>
          <a:p>
            <a:pPr marL="0" lvl="0" indent="0">
              <a:spcBef>
                <a:spcPts val="1600"/>
              </a:spcBef>
              <a:spcAft>
                <a:spcPts val="1600"/>
              </a:spcAft>
              <a:buNone/>
            </a:pPr>
            <a:r>
              <a:rPr lang="en" sz="1200"/>
              <a:t>t(18)=-6.290, p&lt;.05</a:t>
            </a:r>
            <a:endParaRPr sz="1200"/>
          </a:p>
        </p:txBody>
      </p:sp>
      <p:pic>
        <p:nvPicPr>
          <p:cNvPr id="252" name="Shape 252"/>
          <p:cNvPicPr preferRelativeResize="0"/>
          <p:nvPr/>
        </p:nvPicPr>
        <p:blipFill>
          <a:blip r:embed="rId3">
            <a:alphaModFix/>
          </a:blip>
          <a:stretch>
            <a:fillRect/>
          </a:stretch>
        </p:blipFill>
        <p:spPr>
          <a:xfrm>
            <a:off x="4279700" y="1152475"/>
            <a:ext cx="4476400" cy="36114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Results: Attitude Toward Company</a:t>
            </a:r>
            <a:endParaRPr/>
          </a:p>
        </p:txBody>
      </p:sp>
      <p:sp>
        <p:nvSpPr>
          <p:cNvPr id="258" name="Shape 258"/>
          <p:cNvSpPr txBox="1">
            <a:spLocks noGrp="1"/>
          </p:cNvSpPr>
          <p:nvPr>
            <p:ph type="body" idx="1"/>
          </p:nvPr>
        </p:nvSpPr>
        <p:spPr>
          <a:xfrm>
            <a:off x="311700" y="1253325"/>
            <a:ext cx="4313100" cy="3471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b="1"/>
              <a:t>Hypothesis 5 (also): Men will have higher opinions and want to buy the product more than women when model is sexualized.</a:t>
            </a:r>
            <a:endParaRPr sz="1200" b="1"/>
          </a:p>
          <a:p>
            <a:pPr marL="0" lvl="0" indent="0">
              <a:spcBef>
                <a:spcPts val="1600"/>
              </a:spcBef>
              <a:spcAft>
                <a:spcPts val="0"/>
              </a:spcAft>
              <a:buClr>
                <a:schemeClr val="dk1"/>
              </a:buClr>
              <a:buSzPts val="1100"/>
              <a:buFont typeface="Arial"/>
              <a:buNone/>
            </a:pPr>
            <a:r>
              <a:rPr lang="en" sz="1200"/>
              <a:t>Confirmed. There was a significant difference between men and women’s opinions about the company and purchase probability. However, this occurred regardless of if the model was clothed or not. </a:t>
            </a:r>
            <a:endParaRPr sz="1200"/>
          </a:p>
          <a:p>
            <a:pPr marL="0" lvl="0" indent="0">
              <a:spcBef>
                <a:spcPts val="1600"/>
              </a:spcBef>
              <a:spcAft>
                <a:spcPts val="0"/>
              </a:spcAft>
              <a:buNone/>
            </a:pPr>
            <a:r>
              <a:rPr lang="en" sz="1200"/>
              <a:t>Men: Clothed Mean: 75, Non-clothed Mean: 79</a:t>
            </a:r>
            <a:endParaRPr sz="1200"/>
          </a:p>
          <a:p>
            <a:pPr marL="0" lvl="0" indent="0">
              <a:spcBef>
                <a:spcPts val="1600"/>
              </a:spcBef>
              <a:spcAft>
                <a:spcPts val="0"/>
              </a:spcAft>
              <a:buNone/>
            </a:pPr>
            <a:r>
              <a:rPr lang="en" sz="1200"/>
              <a:t>Women: Clothed Mean: 41 Non-Clothed Mean: 25</a:t>
            </a:r>
            <a:endParaRPr sz="1200"/>
          </a:p>
          <a:p>
            <a:pPr marL="0" lvl="0" indent="0">
              <a:spcBef>
                <a:spcPts val="1600"/>
              </a:spcBef>
              <a:spcAft>
                <a:spcPts val="1600"/>
              </a:spcAft>
              <a:buNone/>
            </a:pPr>
            <a:r>
              <a:rPr lang="en" sz="1200"/>
              <a:t>t(18)= -8.111, p&lt;.05</a:t>
            </a:r>
            <a:endParaRPr sz="1200"/>
          </a:p>
        </p:txBody>
      </p:sp>
      <p:pic>
        <p:nvPicPr>
          <p:cNvPr id="259" name="Shape 259"/>
          <p:cNvPicPr preferRelativeResize="0"/>
          <p:nvPr/>
        </p:nvPicPr>
        <p:blipFill>
          <a:blip r:embed="rId3">
            <a:alphaModFix/>
          </a:blip>
          <a:stretch>
            <a:fillRect/>
          </a:stretch>
        </p:blipFill>
        <p:spPr>
          <a:xfrm>
            <a:off x="4644850" y="1253325"/>
            <a:ext cx="4313100" cy="35499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Summary of Results</a:t>
            </a:r>
            <a:endParaRPr/>
          </a:p>
        </p:txBody>
      </p:sp>
      <p:sp>
        <p:nvSpPr>
          <p:cNvPr id="265" name="Shape 26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The only significant difference between memory recall was a gender difference with the non-clothed model. Men were significantly worse at memory recall when the model was not wearing clothes compared to women.</a:t>
            </a:r>
            <a:endParaRPr sz="1400"/>
          </a:p>
          <a:p>
            <a:pPr marL="0" lvl="0" indent="0">
              <a:spcBef>
                <a:spcPts val="1600"/>
              </a:spcBef>
              <a:spcAft>
                <a:spcPts val="0"/>
              </a:spcAft>
              <a:buNone/>
            </a:pPr>
            <a:r>
              <a:rPr lang="en" sz="1400"/>
              <a:t>There was also a significant gender difference between males and females regarding attitude about company and probability of buying. Women rated the company much less favorably than men, and wanted to buy the product much less.</a:t>
            </a:r>
            <a:endParaRPr sz="1400"/>
          </a:p>
          <a:p>
            <a:pPr marL="0" lvl="0" indent="0">
              <a:spcBef>
                <a:spcPts val="1600"/>
              </a:spcBef>
              <a:spcAft>
                <a:spcPts val="1600"/>
              </a:spcAft>
              <a:buNone/>
            </a:pPr>
            <a:r>
              <a:rPr lang="en" sz="1400"/>
              <a:t>The last significant result presented was that within male subjects. Those who were shown the sexualized non-clothed model, performed significantly worse than their male peers that were shown with the clothed model.</a:t>
            </a: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65">
                                            <p:txEl>
                                              <p:pRg st="0" end="0"/>
                                            </p:txEl>
                                          </p:spTgt>
                                        </p:tgtEl>
                                        <p:attrNameLst>
                                          <p:attrName>style.visibility</p:attrName>
                                        </p:attrNameLst>
                                      </p:cBhvr>
                                      <p:to>
                                        <p:strVal val="visible"/>
                                      </p:to>
                                    </p:set>
                                    <p:anim calcmode="lin" valueType="num">
                                      <p:cBhvr additive="base">
                                        <p:cTn id="7" dur="1000"/>
                                        <p:tgtEl>
                                          <p:spTgt spid="265">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65">
                                            <p:txEl>
                                              <p:pRg st="1" end="1"/>
                                            </p:txEl>
                                          </p:spTgt>
                                        </p:tgtEl>
                                        <p:attrNameLst>
                                          <p:attrName>style.visibility</p:attrName>
                                        </p:attrNameLst>
                                      </p:cBhvr>
                                      <p:to>
                                        <p:strVal val="visible"/>
                                      </p:to>
                                    </p:set>
                                    <p:anim calcmode="lin" valueType="num">
                                      <p:cBhvr additive="base">
                                        <p:cTn id="12" dur="1000"/>
                                        <p:tgtEl>
                                          <p:spTgt spid="265">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65">
                                            <p:txEl>
                                              <p:pRg st="2" end="2"/>
                                            </p:txEl>
                                          </p:spTgt>
                                        </p:tgtEl>
                                        <p:attrNameLst>
                                          <p:attrName>style.visibility</p:attrName>
                                        </p:attrNameLst>
                                      </p:cBhvr>
                                      <p:to>
                                        <p:strVal val="visible"/>
                                      </p:to>
                                    </p:set>
                                    <p:anim calcmode="lin" valueType="num">
                                      <p:cBhvr additive="base">
                                        <p:cTn id="17" dur="1000"/>
                                        <p:tgtEl>
                                          <p:spTgt spid="265">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Interpretation</a:t>
            </a:r>
            <a:endParaRPr/>
          </a:p>
        </p:txBody>
      </p:sp>
      <p:sp>
        <p:nvSpPr>
          <p:cNvPr id="271" name="Shape 271"/>
          <p:cNvSpPr txBox="1">
            <a:spLocks noGrp="1"/>
          </p:cNvSpPr>
          <p:nvPr>
            <p:ph type="body" idx="1"/>
          </p:nvPr>
        </p:nvSpPr>
        <p:spPr>
          <a:xfrm>
            <a:off x="387900" y="1314300"/>
            <a:ext cx="8368200" cy="37083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Clr>
                <a:schemeClr val="dk1"/>
              </a:buClr>
              <a:buSzPts val="1100"/>
              <a:buFont typeface="Arial"/>
              <a:buNone/>
            </a:pPr>
            <a:r>
              <a:rPr lang="en"/>
              <a:t>According to our results, men and women do have the same amount of memory recall when the model is clothed. However, when the model is sexualized men are worse at the memory recall task than women. Men in general performed more poorly when shown the sexualized advertisement versus the non-sexualized model. This suggests that men are more drawn to looking at the model, and do not focus as much on the background when the model is in a bathing suit. All other conditions did not produce significant results.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Discussion</a:t>
            </a:r>
            <a:endParaRPr/>
          </a:p>
        </p:txBody>
      </p:sp>
      <p:sp>
        <p:nvSpPr>
          <p:cNvPr id="277" name="Shape 277"/>
          <p:cNvSpPr txBox="1">
            <a:spLocks noGrp="1"/>
          </p:cNvSpPr>
          <p:nvPr>
            <p:ph type="body" idx="1"/>
          </p:nvPr>
        </p:nvSpPr>
        <p:spPr>
          <a:xfrm>
            <a:off x="387900" y="1275725"/>
            <a:ext cx="8368200" cy="353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b="1"/>
              <a:t>Limitations:</a:t>
            </a:r>
            <a:endParaRPr sz="1400" b="1"/>
          </a:p>
          <a:p>
            <a:pPr marL="0" lvl="0" indent="0">
              <a:spcBef>
                <a:spcPts val="1600"/>
              </a:spcBef>
              <a:spcAft>
                <a:spcPts val="0"/>
              </a:spcAft>
              <a:buNone/>
            </a:pPr>
            <a:r>
              <a:rPr lang="en" sz="1400"/>
              <a:t>-Consumers may have rated the company and probability of purchase based off of prior knowledge of company and not based off of the advertisement.</a:t>
            </a:r>
            <a:endParaRPr sz="1400"/>
          </a:p>
          <a:p>
            <a:pPr marL="0" lvl="0" indent="0">
              <a:spcBef>
                <a:spcPts val="1600"/>
              </a:spcBef>
              <a:spcAft>
                <a:spcPts val="0"/>
              </a:spcAft>
              <a:buNone/>
            </a:pPr>
            <a:r>
              <a:rPr lang="en" sz="1400"/>
              <a:t>- Model may have been sexualized enough in both conditions to alter some results.</a:t>
            </a:r>
            <a:endParaRPr sz="1400"/>
          </a:p>
          <a:p>
            <a:pPr marL="0" lvl="0" indent="0">
              <a:spcBef>
                <a:spcPts val="1600"/>
              </a:spcBef>
              <a:spcAft>
                <a:spcPts val="0"/>
              </a:spcAft>
              <a:buNone/>
            </a:pPr>
            <a:r>
              <a:rPr lang="en" sz="1400" b="1"/>
              <a:t>Recommendations:</a:t>
            </a:r>
            <a:endParaRPr sz="1400" b="1"/>
          </a:p>
          <a:p>
            <a:pPr marL="0" lvl="0" indent="0">
              <a:spcBef>
                <a:spcPts val="1600"/>
              </a:spcBef>
              <a:spcAft>
                <a:spcPts val="0"/>
              </a:spcAft>
              <a:buNone/>
            </a:pPr>
            <a:r>
              <a:rPr lang="en" sz="1400"/>
              <a:t>-This study could be done with more drastic differences between sexualized and non-sexualized conditions</a:t>
            </a:r>
            <a:endParaRPr sz="1400"/>
          </a:p>
          <a:p>
            <a:pPr marL="0" lvl="0" indent="0">
              <a:spcBef>
                <a:spcPts val="1600"/>
              </a:spcBef>
              <a:spcAft>
                <a:spcPts val="0"/>
              </a:spcAft>
              <a:buNone/>
            </a:pPr>
            <a:r>
              <a:rPr lang="en" sz="1400"/>
              <a:t>-Multiple brands could be used  in order to ensure that the company alone was not the reason for the ratings.</a:t>
            </a:r>
            <a:endParaRPr sz="1400"/>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References</a:t>
            </a:r>
            <a:endParaRPr/>
          </a:p>
        </p:txBody>
      </p:sp>
      <p:sp>
        <p:nvSpPr>
          <p:cNvPr id="283" name="Shape 283"/>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1100">
                <a:solidFill>
                  <a:srgbClr val="F3F3F3"/>
                </a:solidFill>
                <a:latin typeface="Times New Roman"/>
                <a:ea typeface="Times New Roman"/>
                <a:cs typeface="Times New Roman"/>
                <a:sym typeface="Times New Roman"/>
              </a:rPr>
              <a:t>Herlitz, A., Nilsson, LG. &amp; Bäckman, L. Memory &amp; Cognition (1997) 25: 801. https://doi.org/10.3758/BF03211324</a:t>
            </a:r>
            <a:r>
              <a:rPr lang="en" sz="1050">
                <a:solidFill>
                  <a:srgbClr val="F3F3F3"/>
                </a:solidFill>
                <a:latin typeface="Times New Roman"/>
                <a:ea typeface="Times New Roman"/>
                <a:cs typeface="Times New Roman"/>
                <a:sym typeface="Times New Roman"/>
              </a:rPr>
              <a:t> </a:t>
            </a:r>
            <a:endParaRPr sz="1200">
              <a:solidFill>
                <a:srgbClr val="FFFFFF"/>
              </a:solidFill>
              <a:latin typeface="Times New Roman"/>
              <a:ea typeface="Times New Roman"/>
              <a:cs typeface="Times New Roman"/>
              <a:sym typeface="Times New Roman"/>
            </a:endParaRPr>
          </a:p>
          <a:p>
            <a:pPr marL="0" lvl="0" indent="0" rtl="0">
              <a:spcBef>
                <a:spcPts val="1600"/>
              </a:spcBef>
              <a:spcAft>
                <a:spcPts val="0"/>
              </a:spcAft>
              <a:buClr>
                <a:schemeClr val="dk1"/>
              </a:buClr>
              <a:buSzPts val="1100"/>
              <a:buFont typeface="Arial"/>
              <a:buNone/>
            </a:pPr>
            <a:r>
              <a:rPr lang="en" sz="1200">
                <a:solidFill>
                  <a:srgbClr val="FFFFFF"/>
                </a:solidFill>
                <a:latin typeface="Times New Roman"/>
                <a:ea typeface="Times New Roman"/>
                <a:cs typeface="Times New Roman"/>
                <a:sym typeface="Times New Roman"/>
              </a:rPr>
              <a:t>Lombardot, É. (2007). Nudity in Advertising: What Influence on Attention-Getting and Brand Recall? </a:t>
            </a:r>
            <a:r>
              <a:rPr lang="en" sz="1200" i="1">
                <a:solidFill>
                  <a:srgbClr val="FFFFFF"/>
                </a:solidFill>
                <a:latin typeface="Times New Roman"/>
                <a:ea typeface="Times New Roman"/>
                <a:cs typeface="Times New Roman"/>
                <a:sym typeface="Times New Roman"/>
              </a:rPr>
              <a:t>Recherche Et Applications En Marketing (English Edition),</a:t>
            </a:r>
            <a:r>
              <a:rPr lang="en" sz="1200">
                <a:solidFill>
                  <a:srgbClr val="FFFFFF"/>
                </a:solidFill>
                <a:latin typeface="Times New Roman"/>
                <a:ea typeface="Times New Roman"/>
                <a:cs typeface="Times New Roman"/>
                <a:sym typeface="Times New Roman"/>
              </a:rPr>
              <a:t> </a:t>
            </a:r>
            <a:r>
              <a:rPr lang="en" sz="1200" i="1">
                <a:solidFill>
                  <a:srgbClr val="FFFFFF"/>
                </a:solidFill>
                <a:latin typeface="Times New Roman"/>
                <a:ea typeface="Times New Roman"/>
                <a:cs typeface="Times New Roman"/>
                <a:sym typeface="Times New Roman"/>
              </a:rPr>
              <a:t>22</a:t>
            </a:r>
            <a:r>
              <a:rPr lang="en" sz="1200">
                <a:solidFill>
                  <a:srgbClr val="FFFFFF"/>
                </a:solidFill>
                <a:latin typeface="Times New Roman"/>
                <a:ea typeface="Times New Roman"/>
                <a:cs typeface="Times New Roman"/>
                <a:sym typeface="Times New Roman"/>
              </a:rPr>
              <a:t>(4), 23-41. doi:10.1177/205157070702200401</a:t>
            </a:r>
            <a:endParaRPr sz="1200">
              <a:solidFill>
                <a:srgbClr val="FFFFFF"/>
              </a:solidFill>
              <a:latin typeface="Times New Roman"/>
              <a:ea typeface="Times New Roman"/>
              <a:cs typeface="Times New Roman"/>
              <a:sym typeface="Times New Roman"/>
            </a:endParaRPr>
          </a:p>
          <a:p>
            <a:pPr marL="0" lvl="0" indent="0" rtl="0">
              <a:spcBef>
                <a:spcPts val="1600"/>
              </a:spcBef>
              <a:spcAft>
                <a:spcPts val="0"/>
              </a:spcAft>
              <a:buClr>
                <a:schemeClr val="dk1"/>
              </a:buClr>
              <a:buSzPts val="1100"/>
              <a:buFont typeface="Arial"/>
              <a:buNone/>
            </a:pPr>
            <a:r>
              <a:rPr lang="en" sz="1200">
                <a:solidFill>
                  <a:srgbClr val="FFFFFF"/>
                </a:solidFill>
                <a:latin typeface="Times New Roman"/>
                <a:ea typeface="Times New Roman"/>
                <a:cs typeface="Times New Roman"/>
                <a:sym typeface="Times New Roman"/>
              </a:rPr>
              <a:t>Nezlek, J. B., Krohn, W., Wilson, D., &amp; Maruskin, L. (2014). Gender Differences in Reactions to the Sexualization of Athletes. </a:t>
            </a:r>
            <a:r>
              <a:rPr lang="en" sz="1200" i="1">
                <a:solidFill>
                  <a:srgbClr val="FFFFFF"/>
                </a:solidFill>
                <a:latin typeface="Times New Roman"/>
                <a:ea typeface="Times New Roman"/>
                <a:cs typeface="Times New Roman"/>
                <a:sym typeface="Times New Roman"/>
              </a:rPr>
              <a:t>The Journal of Social Psychology,</a:t>
            </a:r>
            <a:r>
              <a:rPr lang="en" sz="1200">
                <a:solidFill>
                  <a:srgbClr val="FFFFFF"/>
                </a:solidFill>
                <a:latin typeface="Times New Roman"/>
                <a:ea typeface="Times New Roman"/>
                <a:cs typeface="Times New Roman"/>
                <a:sym typeface="Times New Roman"/>
              </a:rPr>
              <a:t> </a:t>
            </a:r>
            <a:r>
              <a:rPr lang="en" sz="1200" i="1">
                <a:solidFill>
                  <a:srgbClr val="FFFFFF"/>
                </a:solidFill>
                <a:latin typeface="Times New Roman"/>
                <a:ea typeface="Times New Roman"/>
                <a:cs typeface="Times New Roman"/>
                <a:sym typeface="Times New Roman"/>
              </a:rPr>
              <a:t>155</a:t>
            </a:r>
            <a:r>
              <a:rPr lang="en" sz="1200">
                <a:solidFill>
                  <a:srgbClr val="FFFFFF"/>
                </a:solidFill>
                <a:latin typeface="Times New Roman"/>
                <a:ea typeface="Times New Roman"/>
                <a:cs typeface="Times New Roman"/>
                <a:sym typeface="Times New Roman"/>
              </a:rPr>
              <a:t>(1), 1-11. doi:10.1080/00224545.2014.959883</a:t>
            </a:r>
            <a:endParaRPr sz="1100" u="sng">
              <a:solidFill>
                <a:srgbClr val="FFFFFF"/>
              </a:solidFill>
              <a:hlinkClick r:id="rId3"/>
            </a:endParaRPr>
          </a:p>
          <a:p>
            <a:pPr marL="0" lvl="0" indent="0" rtl="0">
              <a:spcBef>
                <a:spcPts val="1600"/>
              </a:spcBef>
              <a:spcAft>
                <a:spcPts val="0"/>
              </a:spcAft>
              <a:buClr>
                <a:schemeClr val="dk1"/>
              </a:buClr>
              <a:buSzPts val="1100"/>
              <a:buFont typeface="Arial"/>
              <a:buNone/>
            </a:pPr>
            <a:r>
              <a:rPr lang="en" sz="1200">
                <a:solidFill>
                  <a:srgbClr val="FFFFFF"/>
                </a:solidFill>
                <a:latin typeface="Times New Roman"/>
                <a:ea typeface="Times New Roman"/>
                <a:cs typeface="Times New Roman"/>
                <a:sym typeface="Times New Roman"/>
              </a:rPr>
              <a:t>Monk-Turner, E., Wren, K., Mcgill, L., Matthiae, C., Brown, S., &amp; Brooks, D. (2008). Who is gazing at whom? A look at how sex is used in magazine advertisements. </a:t>
            </a:r>
            <a:r>
              <a:rPr lang="en" sz="1200" i="1">
                <a:solidFill>
                  <a:srgbClr val="FFFFFF"/>
                </a:solidFill>
                <a:latin typeface="Times New Roman"/>
                <a:ea typeface="Times New Roman"/>
                <a:cs typeface="Times New Roman"/>
                <a:sym typeface="Times New Roman"/>
              </a:rPr>
              <a:t>Journal of Gender Studies,</a:t>
            </a:r>
            <a:r>
              <a:rPr lang="en" sz="1200">
                <a:solidFill>
                  <a:srgbClr val="FFFFFF"/>
                </a:solidFill>
                <a:latin typeface="Times New Roman"/>
                <a:ea typeface="Times New Roman"/>
                <a:cs typeface="Times New Roman"/>
                <a:sym typeface="Times New Roman"/>
              </a:rPr>
              <a:t> </a:t>
            </a:r>
            <a:r>
              <a:rPr lang="en" sz="1200" i="1">
                <a:solidFill>
                  <a:srgbClr val="FFFFFF"/>
                </a:solidFill>
                <a:latin typeface="Times New Roman"/>
                <a:ea typeface="Times New Roman"/>
                <a:cs typeface="Times New Roman"/>
                <a:sym typeface="Times New Roman"/>
              </a:rPr>
              <a:t>17</a:t>
            </a:r>
            <a:r>
              <a:rPr lang="en" sz="1200">
                <a:solidFill>
                  <a:srgbClr val="FFFFFF"/>
                </a:solidFill>
                <a:latin typeface="Times New Roman"/>
                <a:ea typeface="Times New Roman"/>
                <a:cs typeface="Times New Roman"/>
                <a:sym typeface="Times New Roman"/>
              </a:rPr>
              <a:t>(3), 201-209. doi:10.1080/09589230802204167</a:t>
            </a:r>
            <a:endParaRPr sz="1200">
              <a:solidFill>
                <a:srgbClr val="FFFFFF"/>
              </a:solidFill>
              <a:latin typeface="Times New Roman"/>
              <a:ea typeface="Times New Roman"/>
              <a:cs typeface="Times New Roman"/>
              <a:sym typeface="Times New Roman"/>
            </a:endParaRPr>
          </a:p>
          <a:p>
            <a:pPr marL="0" lvl="0" indent="0" rtl="0">
              <a:spcBef>
                <a:spcPts val="1600"/>
              </a:spcBef>
              <a:spcAft>
                <a:spcPts val="0"/>
              </a:spcAft>
              <a:buClr>
                <a:schemeClr val="dk1"/>
              </a:buClr>
              <a:buSzPts val="1100"/>
              <a:buFont typeface="Arial"/>
              <a:buNone/>
            </a:pPr>
            <a:r>
              <a:rPr lang="en" sz="1200">
                <a:solidFill>
                  <a:srgbClr val="F3F3F3"/>
                </a:solidFill>
                <a:latin typeface="Times New Roman"/>
                <a:ea typeface="Times New Roman"/>
                <a:cs typeface="Times New Roman"/>
                <a:sym typeface="Times New Roman"/>
              </a:rPr>
              <a:t>Walker, P., &amp; Zaid, A. (2011). </a:t>
            </a:r>
            <a:r>
              <a:rPr lang="en" sz="1200" i="1">
                <a:solidFill>
                  <a:srgbClr val="F3F3F3"/>
                </a:solidFill>
                <a:latin typeface="Times New Roman"/>
                <a:ea typeface="Times New Roman"/>
                <a:cs typeface="Times New Roman"/>
                <a:sym typeface="Times New Roman"/>
              </a:rPr>
              <a:t>The effects of sexualization in advertisements</a:t>
            </a:r>
            <a:r>
              <a:rPr lang="en" sz="1200">
                <a:solidFill>
                  <a:srgbClr val="F3F3F3"/>
                </a:solidFill>
                <a:latin typeface="Times New Roman"/>
                <a:ea typeface="Times New Roman"/>
                <a:cs typeface="Times New Roman"/>
                <a:sym typeface="Times New Roman"/>
              </a:rPr>
              <a:t>. Hanover College.</a:t>
            </a:r>
            <a:endParaRPr sz="1200">
              <a:solidFill>
                <a:srgbClr val="F3F3F3"/>
              </a:solidFill>
              <a:latin typeface="Times New Roman"/>
              <a:ea typeface="Times New Roman"/>
              <a:cs typeface="Times New Roman"/>
              <a:sym typeface="Times New Roman"/>
            </a:endParaRPr>
          </a:p>
          <a:p>
            <a:pPr marL="0" lvl="0" indent="0" rtl="0">
              <a:spcBef>
                <a:spcPts val="1600"/>
              </a:spcBef>
              <a:spcAft>
                <a:spcPts val="0"/>
              </a:spcAft>
              <a:buClr>
                <a:schemeClr val="dk1"/>
              </a:buClr>
              <a:buSzPts val="1100"/>
              <a:buFont typeface="Arial"/>
              <a:buNone/>
            </a:pPr>
            <a:endParaRPr sz="1200">
              <a:solidFill>
                <a:srgbClr val="F3F3F3"/>
              </a:solidFill>
              <a:uFill>
                <a:noFill/>
              </a:uFill>
              <a:latin typeface="Times New Roman"/>
              <a:ea typeface="Times New Roman"/>
              <a:cs typeface="Times New Roman"/>
              <a:sym typeface="Times New Roman"/>
              <a:hlinkClick r:id="rId4"/>
            </a:endParaRPr>
          </a:p>
          <a:p>
            <a:pPr marL="0" lvl="0" indent="0" rtl="0">
              <a:spcBef>
                <a:spcPts val="16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spcBef>
                <a:spcPts val="0"/>
              </a:spcBef>
              <a:spcAft>
                <a:spcPts val="1600"/>
              </a:spcAft>
              <a:buClr>
                <a:schemeClr val="dk1"/>
              </a:buClr>
              <a:buSzPts val="1100"/>
              <a:buFont typeface="Arial"/>
              <a:buNone/>
            </a:pPr>
            <a:endParaRPr sz="1200">
              <a:solidFill>
                <a:srgbClr val="33333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p:nvPr/>
        </p:nvSpPr>
        <p:spPr>
          <a:xfrm>
            <a:off x="486600" y="3667575"/>
            <a:ext cx="8170800" cy="741300"/>
          </a:xfrm>
          <a:prstGeom prst="flowChartAlternateProcess">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txBox="1"/>
          <p:nvPr/>
        </p:nvSpPr>
        <p:spPr>
          <a:xfrm>
            <a:off x="446100" y="3667575"/>
            <a:ext cx="8251800" cy="422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800" b="1">
                <a:solidFill>
                  <a:srgbClr val="FFFFFF"/>
                </a:solidFill>
                <a:latin typeface="Roboto"/>
                <a:ea typeface="Roboto"/>
                <a:cs typeface="Roboto"/>
                <a:sym typeface="Roboto"/>
              </a:rPr>
              <a:t>Viewer attitudes</a:t>
            </a:r>
            <a:r>
              <a:rPr lang="en" sz="1800">
                <a:solidFill>
                  <a:srgbClr val="FFFFFF"/>
                </a:solidFill>
                <a:latin typeface="Roboto"/>
                <a:ea typeface="Roboto"/>
                <a:cs typeface="Roboto"/>
                <a:sym typeface="Roboto"/>
              </a:rPr>
              <a:t> will be measured according to a </a:t>
            </a:r>
            <a:r>
              <a:rPr lang="en" sz="1800" u="sng">
                <a:solidFill>
                  <a:srgbClr val="FFFFFF"/>
                </a:solidFill>
                <a:latin typeface="Roboto"/>
                <a:ea typeface="Roboto"/>
                <a:cs typeface="Roboto"/>
                <a:sym typeface="Roboto"/>
              </a:rPr>
              <a:t>ratings scale</a:t>
            </a:r>
            <a:r>
              <a:rPr lang="en" sz="1800">
                <a:solidFill>
                  <a:srgbClr val="FFFFFF"/>
                </a:solidFill>
                <a:latin typeface="Roboto"/>
                <a:ea typeface="Roboto"/>
                <a:cs typeface="Roboto"/>
                <a:sym typeface="Roboto"/>
              </a:rPr>
              <a:t> from 0 to 100. </a:t>
            </a:r>
            <a:endParaRPr sz="1800">
              <a:solidFill>
                <a:srgbClr val="FFFFFF"/>
              </a:solidFill>
              <a:latin typeface="Roboto"/>
              <a:ea typeface="Roboto"/>
              <a:cs typeface="Roboto"/>
              <a:sym typeface="Roboto"/>
            </a:endParaRPr>
          </a:p>
        </p:txBody>
      </p:sp>
      <p:sp>
        <p:nvSpPr>
          <p:cNvPr id="77" name="Shape 77"/>
          <p:cNvSpPr/>
          <p:nvPr/>
        </p:nvSpPr>
        <p:spPr>
          <a:xfrm>
            <a:off x="504275" y="2571750"/>
            <a:ext cx="8214900" cy="892500"/>
          </a:xfrm>
          <a:prstGeom prst="flowChartAlternateProcess">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Definitions</a:t>
            </a:r>
            <a:endParaRPr/>
          </a:p>
        </p:txBody>
      </p:sp>
      <p:sp>
        <p:nvSpPr>
          <p:cNvPr id="79" name="Shape 79"/>
          <p:cNvSpPr/>
          <p:nvPr/>
        </p:nvSpPr>
        <p:spPr>
          <a:xfrm>
            <a:off x="504275" y="1316125"/>
            <a:ext cx="8214900" cy="1129500"/>
          </a:xfrm>
          <a:prstGeom prst="flowChartAlternateProcess">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txBox="1">
            <a:spLocks noGrp="1"/>
          </p:cNvSpPr>
          <p:nvPr>
            <p:ph type="body" idx="1"/>
          </p:nvPr>
        </p:nvSpPr>
        <p:spPr>
          <a:xfrm>
            <a:off x="504275" y="1350025"/>
            <a:ext cx="8251800" cy="8184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1600">
                <a:solidFill>
                  <a:srgbClr val="FFFFFF"/>
                </a:solidFill>
              </a:rPr>
              <a:t>In this study we are defining </a:t>
            </a:r>
            <a:r>
              <a:rPr lang="en" sz="1600" b="1">
                <a:solidFill>
                  <a:srgbClr val="FFFFFF"/>
                </a:solidFill>
              </a:rPr>
              <a:t>sexualization</a:t>
            </a:r>
            <a:r>
              <a:rPr lang="en" sz="1600">
                <a:solidFill>
                  <a:srgbClr val="FFFFFF"/>
                </a:solidFill>
              </a:rPr>
              <a:t> according to </a:t>
            </a:r>
            <a:r>
              <a:rPr lang="en" sz="1600" u="sng">
                <a:solidFill>
                  <a:srgbClr val="FFFFFF"/>
                </a:solidFill>
              </a:rPr>
              <a:t>the amount of clothes a mode</a:t>
            </a:r>
            <a:r>
              <a:rPr lang="en" sz="1600">
                <a:solidFill>
                  <a:srgbClr val="FFFFFF"/>
                </a:solidFill>
              </a:rPr>
              <a:t>l is wearing in the advertisement shown. The less clothing the model is wearing, the more she is sexualized in the advertisement (Lombardot, 2007).</a:t>
            </a:r>
            <a:endParaRPr>
              <a:solidFill>
                <a:srgbClr val="FFFFFF"/>
              </a:solidFill>
            </a:endParaRPr>
          </a:p>
        </p:txBody>
      </p:sp>
      <p:sp>
        <p:nvSpPr>
          <p:cNvPr id="81" name="Shape 81"/>
          <p:cNvSpPr txBox="1"/>
          <p:nvPr/>
        </p:nvSpPr>
        <p:spPr>
          <a:xfrm>
            <a:off x="502650" y="2610350"/>
            <a:ext cx="8368200" cy="892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800" b="1">
                <a:solidFill>
                  <a:srgbClr val="FFFFFF"/>
                </a:solidFill>
                <a:latin typeface="Roboto"/>
                <a:ea typeface="Roboto"/>
                <a:cs typeface="Roboto"/>
                <a:sym typeface="Roboto"/>
              </a:rPr>
              <a:t>Memory recall</a:t>
            </a:r>
            <a:r>
              <a:rPr lang="en" sz="1800">
                <a:solidFill>
                  <a:srgbClr val="FFFFFF"/>
                </a:solidFill>
                <a:latin typeface="Roboto"/>
                <a:ea typeface="Roboto"/>
                <a:cs typeface="Roboto"/>
                <a:sym typeface="Roboto"/>
              </a:rPr>
              <a:t> will be determined by </a:t>
            </a:r>
            <a:r>
              <a:rPr lang="en" sz="1800" u="sng">
                <a:solidFill>
                  <a:srgbClr val="FFFFFF"/>
                </a:solidFill>
                <a:latin typeface="Roboto"/>
                <a:ea typeface="Roboto"/>
                <a:cs typeface="Roboto"/>
                <a:sym typeface="Roboto"/>
              </a:rPr>
              <a:t>how many objects a participant can remember </a:t>
            </a:r>
            <a:r>
              <a:rPr lang="en" sz="1800">
                <a:solidFill>
                  <a:srgbClr val="FFFFFF"/>
                </a:solidFill>
                <a:latin typeface="Roboto"/>
                <a:ea typeface="Roboto"/>
                <a:cs typeface="Roboto"/>
                <a:sym typeface="Roboto"/>
              </a:rPr>
              <a:t>and list after a brief presentation of an image.</a:t>
            </a:r>
            <a:endParaRPr>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 calcmode="lin" valueType="num">
                                      <p:cBhvr additive="base">
                                        <p:cTn id="7" dur="1000"/>
                                        <p:tgtEl>
                                          <p:spTgt spid="79"/>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80"/>
                                        </p:tgtEl>
                                        <p:attrNameLst>
                                          <p:attrName>style.visibility</p:attrName>
                                        </p:attrNameLst>
                                      </p:cBhvr>
                                      <p:to>
                                        <p:strVal val="visible"/>
                                      </p:to>
                                    </p:set>
                                    <p:anim calcmode="lin" valueType="num">
                                      <p:cBhvr additive="base">
                                        <p:cTn id="10" dur="1000"/>
                                        <p:tgtEl>
                                          <p:spTgt spid="80"/>
                                        </p:tgtEl>
                                        <p:attrNameLst>
                                          <p:attrName>ppt_x</p:attrName>
                                        </p:attrNameLst>
                                      </p:cBhvr>
                                      <p:tavLst>
                                        <p:tav tm="0">
                                          <p:val>
                                            <p:strVal val="#ppt_x-1"/>
                                          </p:val>
                                        </p:tav>
                                        <p:tav tm="100000">
                                          <p:val>
                                            <p:strVal val="#ppt_x"/>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1000"/>
                                        <p:tgtEl>
                                          <p:spTgt spid="77"/>
                                        </p:tgtEl>
                                        <p:attrNameLst>
                                          <p:attrName>ppt_x</p:attrName>
                                        </p:attrNameLst>
                                      </p:cBhvr>
                                      <p:tavLst>
                                        <p:tav tm="0">
                                          <p:val>
                                            <p:strVal val="#ppt_x-1"/>
                                          </p:val>
                                        </p:tav>
                                        <p:tav tm="100000">
                                          <p:val>
                                            <p:strVal val="#ppt_x"/>
                                          </p:val>
                                        </p:tav>
                                      </p:tavLst>
                                    </p:anim>
                                  </p:childTnLst>
                                </p:cTn>
                              </p:par>
                              <p:par>
                                <p:cTn id="16" presetID="2" presetClass="entr" presetSubtype="8" fill="hold" nodeType="withEffect">
                                  <p:stCondLst>
                                    <p:cond delay="0"/>
                                  </p:stCondLst>
                                  <p:childTnLst>
                                    <p:set>
                                      <p:cBhvr>
                                        <p:cTn id="17" dur="1" fill="hold">
                                          <p:stCondLst>
                                            <p:cond delay="0"/>
                                          </p:stCondLst>
                                        </p:cTn>
                                        <p:tgtEl>
                                          <p:spTgt spid="81"/>
                                        </p:tgtEl>
                                        <p:attrNameLst>
                                          <p:attrName>style.visibility</p:attrName>
                                        </p:attrNameLst>
                                      </p:cBhvr>
                                      <p:to>
                                        <p:strVal val="visible"/>
                                      </p:to>
                                    </p:set>
                                    <p:anim calcmode="lin" valueType="num">
                                      <p:cBhvr additive="base">
                                        <p:cTn id="18" dur="1000"/>
                                        <p:tgtEl>
                                          <p:spTgt spid="81"/>
                                        </p:tgtEl>
                                        <p:attrNameLst>
                                          <p:attrName>ppt_x</p:attrName>
                                        </p:attrNameLst>
                                      </p:cBhvr>
                                      <p:tavLst>
                                        <p:tav tm="0">
                                          <p:val>
                                            <p:strVal val="#ppt_x-1"/>
                                          </p:val>
                                        </p:tav>
                                        <p:tav tm="100000">
                                          <p:val>
                                            <p:strVal val="#ppt_x"/>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75"/>
                                        </p:tgtEl>
                                        <p:attrNameLst>
                                          <p:attrName>style.visibility</p:attrName>
                                        </p:attrNameLst>
                                      </p:cBhvr>
                                      <p:to>
                                        <p:strVal val="visible"/>
                                      </p:to>
                                    </p:set>
                                    <p:anim calcmode="lin" valueType="num">
                                      <p:cBhvr additive="base">
                                        <p:cTn id="23" dur="1000"/>
                                        <p:tgtEl>
                                          <p:spTgt spid="75"/>
                                        </p:tgtEl>
                                        <p:attrNameLst>
                                          <p:attrName>ppt_x</p:attrName>
                                        </p:attrNameLst>
                                      </p:cBhvr>
                                      <p:tavLst>
                                        <p:tav tm="0">
                                          <p:val>
                                            <p:strVal val="#ppt_x-1"/>
                                          </p:val>
                                        </p:tav>
                                        <p:tav tm="100000">
                                          <p:val>
                                            <p:strVal val="#ppt_x"/>
                                          </p:val>
                                        </p:tav>
                                      </p:tavLst>
                                    </p:anim>
                                  </p:childTnLst>
                                </p:cTn>
                              </p:par>
                              <p:par>
                                <p:cTn id="24" presetID="2" presetClass="entr" presetSubtype="8" fill="hold" nodeType="withEffect">
                                  <p:stCondLst>
                                    <p:cond delay="0"/>
                                  </p:stCondLst>
                                  <p:childTnLst>
                                    <p:set>
                                      <p:cBhvr>
                                        <p:cTn id="25" dur="1" fill="hold">
                                          <p:stCondLst>
                                            <p:cond delay="0"/>
                                          </p:stCondLst>
                                        </p:cTn>
                                        <p:tgtEl>
                                          <p:spTgt spid="76"/>
                                        </p:tgtEl>
                                        <p:attrNameLst>
                                          <p:attrName>style.visibility</p:attrName>
                                        </p:attrNameLst>
                                      </p:cBhvr>
                                      <p:to>
                                        <p:strVal val="visible"/>
                                      </p:to>
                                    </p:set>
                                    <p:anim calcmode="lin" valueType="num">
                                      <p:cBhvr additive="base">
                                        <p:cTn id="26" dur="1000"/>
                                        <p:tgtEl>
                                          <p:spTgt spid="7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87900" y="34707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Reason for this Study</a:t>
            </a:r>
            <a:endParaRPr/>
          </a:p>
        </p:txBody>
      </p:sp>
      <p:sp>
        <p:nvSpPr>
          <p:cNvPr id="87" name="Shape 87"/>
          <p:cNvSpPr txBox="1">
            <a:spLocks noGrp="1"/>
          </p:cNvSpPr>
          <p:nvPr>
            <p:ph type="body" idx="1"/>
          </p:nvPr>
        </p:nvSpPr>
        <p:spPr>
          <a:xfrm>
            <a:off x="442050" y="1144125"/>
            <a:ext cx="8259900" cy="3660900"/>
          </a:xfrm>
          <a:prstGeom prst="rect">
            <a:avLst/>
          </a:prstGeom>
        </p:spPr>
        <p:txBody>
          <a:bodyPr spcFirstLastPara="1" wrap="square" lIns="91425" tIns="91425" rIns="91425" bIns="91425" anchor="t" anchorCtr="0">
            <a:noAutofit/>
          </a:bodyPr>
          <a:lstStyle/>
          <a:p>
            <a:pPr marL="457200" lvl="0" indent="-336550" rtl="0">
              <a:spcBef>
                <a:spcPts val="0"/>
              </a:spcBef>
              <a:spcAft>
                <a:spcPts val="0"/>
              </a:spcAft>
              <a:buSzPts val="1700"/>
              <a:buChar char="➢"/>
            </a:pPr>
            <a:r>
              <a:rPr lang="en" sz="1700"/>
              <a:t>Advertisements often use sexualized women to sell their products.</a:t>
            </a:r>
            <a:endParaRPr sz="1700"/>
          </a:p>
          <a:p>
            <a:pPr marL="457200" lvl="0" indent="-336550" rtl="0">
              <a:spcBef>
                <a:spcPts val="0"/>
              </a:spcBef>
              <a:spcAft>
                <a:spcPts val="0"/>
              </a:spcAft>
              <a:buSzPts val="1700"/>
              <a:buChar char="-"/>
            </a:pPr>
            <a:r>
              <a:rPr lang="en" sz="1700"/>
              <a:t>We want to know if this sexualization is actually </a:t>
            </a:r>
            <a:r>
              <a:rPr lang="en" sz="1700" u="sng"/>
              <a:t>helping to promote the company and sell the product.</a:t>
            </a:r>
            <a:endParaRPr sz="1700" u="sng"/>
          </a:p>
          <a:p>
            <a:pPr marL="0" lvl="0" indent="0" rtl="0">
              <a:lnSpc>
                <a:spcPct val="100000"/>
              </a:lnSpc>
              <a:spcBef>
                <a:spcPts val="1600"/>
              </a:spcBef>
              <a:spcAft>
                <a:spcPts val="0"/>
              </a:spcAft>
              <a:buNone/>
            </a:pPr>
            <a:endParaRPr sz="1700" u="sng"/>
          </a:p>
          <a:p>
            <a:pPr marL="457200" lvl="0" indent="-336550" rtl="0">
              <a:spcBef>
                <a:spcPts val="1600"/>
              </a:spcBef>
              <a:spcAft>
                <a:spcPts val="0"/>
              </a:spcAft>
              <a:buSzPts val="1700"/>
              <a:buChar char="-"/>
            </a:pPr>
            <a:r>
              <a:rPr lang="en" sz="1700"/>
              <a:t>We also want to see </a:t>
            </a:r>
            <a:r>
              <a:rPr lang="en" sz="1700" u="sng"/>
              <a:t>if memory recall is affected</a:t>
            </a:r>
            <a:r>
              <a:rPr lang="en" sz="1700"/>
              <a:t>, in order to determine if attention is focused on a sexualized model more than a non-sexualized model.</a:t>
            </a:r>
            <a:endParaRPr sz="1700"/>
          </a:p>
          <a:p>
            <a:pPr marL="0" lvl="0" indent="0" rtl="0">
              <a:spcBef>
                <a:spcPts val="1600"/>
              </a:spcBef>
              <a:spcAft>
                <a:spcPts val="0"/>
              </a:spcAft>
              <a:buNone/>
            </a:pPr>
            <a:endParaRPr sz="1700"/>
          </a:p>
          <a:p>
            <a:pPr marL="457200" lvl="0" indent="-336550" rtl="0">
              <a:lnSpc>
                <a:spcPct val="100000"/>
              </a:lnSpc>
              <a:spcBef>
                <a:spcPts val="1600"/>
              </a:spcBef>
              <a:spcAft>
                <a:spcPts val="0"/>
              </a:spcAft>
              <a:buSzPts val="1700"/>
              <a:buChar char="-"/>
            </a:pPr>
            <a:r>
              <a:rPr lang="en" sz="1700"/>
              <a:t>This will allow us to measure if the model is the focal point of the advertisement, or if viewers are paying attention to other aspects of the image.</a:t>
            </a:r>
            <a:endParaRPr sz="17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anim calcmode="lin" valueType="num">
                                      <p:cBhvr additive="base">
                                        <p:cTn id="7" dur="1000"/>
                                        <p:tgtEl>
                                          <p:spTgt spid="87">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87">
                                            <p:txEl>
                                              <p:pRg st="1" end="1"/>
                                            </p:txEl>
                                          </p:spTgt>
                                        </p:tgtEl>
                                        <p:attrNameLst>
                                          <p:attrName>style.visibility</p:attrName>
                                        </p:attrNameLst>
                                      </p:cBhvr>
                                      <p:to>
                                        <p:strVal val="visible"/>
                                      </p:to>
                                    </p:set>
                                    <p:anim calcmode="lin" valueType="num">
                                      <p:cBhvr additive="base">
                                        <p:cTn id="12" dur="1000"/>
                                        <p:tgtEl>
                                          <p:spTgt spid="87">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87">
                                            <p:txEl>
                                              <p:pRg st="2" end="2"/>
                                            </p:txEl>
                                          </p:spTgt>
                                        </p:tgtEl>
                                        <p:attrNameLst>
                                          <p:attrName>style.visibility</p:attrName>
                                        </p:attrNameLst>
                                      </p:cBhvr>
                                      <p:to>
                                        <p:strVal val="visible"/>
                                      </p:to>
                                    </p:set>
                                    <p:anim calcmode="lin" valueType="num">
                                      <p:cBhvr additive="base">
                                        <p:cTn id="17" dur="1000"/>
                                        <p:tgtEl>
                                          <p:spTgt spid="87">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87">
                                            <p:txEl>
                                              <p:pRg st="3" end="3"/>
                                            </p:txEl>
                                          </p:spTgt>
                                        </p:tgtEl>
                                        <p:attrNameLst>
                                          <p:attrName>style.visibility</p:attrName>
                                        </p:attrNameLst>
                                      </p:cBhvr>
                                      <p:to>
                                        <p:strVal val="visible"/>
                                      </p:to>
                                    </p:set>
                                    <p:anim calcmode="lin" valueType="num">
                                      <p:cBhvr additive="base">
                                        <p:cTn id="22" dur="1000"/>
                                        <p:tgtEl>
                                          <p:spTgt spid="87">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87">
                                            <p:txEl>
                                              <p:pRg st="4" end="4"/>
                                            </p:txEl>
                                          </p:spTgt>
                                        </p:tgtEl>
                                        <p:attrNameLst>
                                          <p:attrName>style.visibility</p:attrName>
                                        </p:attrNameLst>
                                      </p:cBhvr>
                                      <p:to>
                                        <p:strVal val="visible"/>
                                      </p:to>
                                    </p:set>
                                    <p:anim calcmode="lin" valueType="num">
                                      <p:cBhvr additive="base">
                                        <p:cTn id="27" dur="1000"/>
                                        <p:tgtEl>
                                          <p:spTgt spid="87">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87">
                                            <p:txEl>
                                              <p:pRg st="5" end="5"/>
                                            </p:txEl>
                                          </p:spTgt>
                                        </p:tgtEl>
                                        <p:attrNameLst>
                                          <p:attrName>style.visibility</p:attrName>
                                        </p:attrNameLst>
                                      </p:cBhvr>
                                      <p:to>
                                        <p:strVal val="visible"/>
                                      </p:to>
                                    </p:set>
                                    <p:anim calcmode="lin" valueType="num">
                                      <p:cBhvr additive="base">
                                        <p:cTn id="32" dur="1000"/>
                                        <p:tgtEl>
                                          <p:spTgt spid="87">
                                            <p:txEl>
                                              <p:pRg st="5" end="5"/>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p:nvPr/>
        </p:nvSpPr>
        <p:spPr>
          <a:xfrm>
            <a:off x="4811800" y="1356400"/>
            <a:ext cx="3892800" cy="3459300"/>
          </a:xfrm>
          <a:prstGeom prst="flowChartAlternateProcess">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 name="Shape 93"/>
          <p:cNvSpPr/>
          <p:nvPr/>
        </p:nvSpPr>
        <p:spPr>
          <a:xfrm>
            <a:off x="387900" y="1356400"/>
            <a:ext cx="3892800" cy="3398700"/>
          </a:xfrm>
          <a:prstGeom prst="flowChartAlternateProcess">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 name="Shape 9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Research Background: Walker &amp; Zaid (2011)</a:t>
            </a:r>
            <a:endParaRPr/>
          </a:p>
        </p:txBody>
      </p:sp>
      <p:sp>
        <p:nvSpPr>
          <p:cNvPr id="95" name="Shape 95"/>
          <p:cNvSpPr txBox="1">
            <a:spLocks noGrp="1"/>
          </p:cNvSpPr>
          <p:nvPr>
            <p:ph type="body" idx="1"/>
          </p:nvPr>
        </p:nvSpPr>
        <p:spPr>
          <a:xfrm>
            <a:off x="5114350" y="1502650"/>
            <a:ext cx="3287700" cy="2844000"/>
          </a:xfrm>
          <a:prstGeom prst="rect">
            <a:avLst/>
          </a:prstGeom>
        </p:spPr>
        <p:txBody>
          <a:bodyPr spcFirstLastPara="1" wrap="square" lIns="91425" tIns="91425" rIns="91425" bIns="91425" anchor="t" anchorCtr="0">
            <a:noAutofit/>
          </a:bodyPr>
          <a:lstStyle/>
          <a:p>
            <a:pPr marL="0" lvl="0" indent="0" algn="ctr">
              <a:spcBef>
                <a:spcPts val="0"/>
              </a:spcBef>
              <a:spcAft>
                <a:spcPts val="1600"/>
              </a:spcAft>
              <a:buNone/>
            </a:pPr>
            <a:r>
              <a:rPr lang="en"/>
              <a:t>The study was relevant to our research because we desired to measure </a:t>
            </a:r>
            <a:r>
              <a:rPr lang="en" u="sng"/>
              <a:t>similar dependent variables</a:t>
            </a:r>
            <a:r>
              <a:rPr lang="en"/>
              <a:t> of memory recall and viewer opinion. Their findings were that in the sexualized condition more details were recalled about the model than the background. </a:t>
            </a:r>
            <a:endParaRPr/>
          </a:p>
        </p:txBody>
      </p:sp>
      <p:sp>
        <p:nvSpPr>
          <p:cNvPr id="96" name="Shape 96"/>
          <p:cNvSpPr txBox="1"/>
          <p:nvPr/>
        </p:nvSpPr>
        <p:spPr>
          <a:xfrm>
            <a:off x="453850" y="1356400"/>
            <a:ext cx="3826800" cy="36963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600">
                <a:solidFill>
                  <a:schemeClr val="dk1"/>
                </a:solidFill>
                <a:latin typeface="Roboto"/>
                <a:ea typeface="Roboto"/>
                <a:cs typeface="Roboto"/>
                <a:sym typeface="Roboto"/>
              </a:rPr>
              <a:t>This study was designed to demonstrate how </a:t>
            </a:r>
            <a:r>
              <a:rPr lang="en" sz="1600" b="1">
                <a:solidFill>
                  <a:schemeClr val="dk1"/>
                </a:solidFill>
                <a:latin typeface="Roboto"/>
                <a:ea typeface="Roboto"/>
                <a:cs typeface="Roboto"/>
                <a:sym typeface="Roboto"/>
              </a:rPr>
              <a:t>sexualization in advertisements</a:t>
            </a:r>
            <a:r>
              <a:rPr lang="en" sz="1600">
                <a:solidFill>
                  <a:schemeClr val="dk1"/>
                </a:solidFill>
                <a:latin typeface="Roboto"/>
                <a:ea typeface="Roboto"/>
                <a:cs typeface="Roboto"/>
                <a:sym typeface="Roboto"/>
              </a:rPr>
              <a:t> can </a:t>
            </a:r>
            <a:r>
              <a:rPr lang="en" sz="1600" u="sng">
                <a:solidFill>
                  <a:schemeClr val="dk1"/>
                </a:solidFill>
                <a:latin typeface="Roboto"/>
                <a:ea typeface="Roboto"/>
                <a:cs typeface="Roboto"/>
                <a:sym typeface="Roboto"/>
              </a:rPr>
              <a:t>affect the viewer’s opinion</a:t>
            </a:r>
            <a:r>
              <a:rPr lang="en" sz="1600">
                <a:solidFill>
                  <a:schemeClr val="dk1"/>
                </a:solidFill>
                <a:latin typeface="Roboto"/>
                <a:ea typeface="Roboto"/>
                <a:cs typeface="Roboto"/>
                <a:sym typeface="Roboto"/>
              </a:rPr>
              <a:t> of the company and </a:t>
            </a:r>
            <a:r>
              <a:rPr lang="en" sz="1600" u="sng">
                <a:solidFill>
                  <a:schemeClr val="dk1"/>
                </a:solidFill>
                <a:latin typeface="Roboto"/>
                <a:ea typeface="Roboto"/>
                <a:cs typeface="Roboto"/>
                <a:sym typeface="Roboto"/>
              </a:rPr>
              <a:t>memory recall</a:t>
            </a:r>
            <a:r>
              <a:rPr lang="en" sz="1600">
                <a:solidFill>
                  <a:schemeClr val="dk1"/>
                </a:solidFill>
                <a:latin typeface="Roboto"/>
                <a:ea typeface="Roboto"/>
                <a:cs typeface="Roboto"/>
                <a:sym typeface="Roboto"/>
              </a:rPr>
              <a:t> of the advertisement. The subjects were shown a non-sexualized advertisement, such as a woman holding a product fully clothed, and a sexualized advertisement, such as a woman dressed provocatively holding the product.</a:t>
            </a:r>
            <a:endParaRPr sz="1600">
              <a:solidFill>
                <a:schemeClr val="dk1"/>
              </a:solidFill>
              <a:latin typeface="Roboto"/>
              <a:ea typeface="Roboto"/>
              <a:cs typeface="Roboto"/>
              <a:sym typeface="Robo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anim calcmode="lin" valueType="num">
                                      <p:cBhvr additive="base">
                                        <p:cTn id="7" dur="1000"/>
                                        <p:tgtEl>
                                          <p:spTgt spid="93"/>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96"/>
                                        </p:tgtEl>
                                        <p:attrNameLst>
                                          <p:attrName>style.visibility</p:attrName>
                                        </p:attrNameLst>
                                      </p:cBhvr>
                                      <p:to>
                                        <p:strVal val="visible"/>
                                      </p:to>
                                    </p:set>
                                    <p:anim calcmode="lin" valueType="num">
                                      <p:cBhvr additive="base">
                                        <p:cTn id="10" dur="1000"/>
                                        <p:tgtEl>
                                          <p:spTgt spid="96"/>
                                        </p:tgtEl>
                                        <p:attrNameLst>
                                          <p:attrName>ppt_x</p:attrName>
                                        </p:attrNameLst>
                                      </p:cBhvr>
                                      <p:tavLst>
                                        <p:tav tm="0">
                                          <p:val>
                                            <p:strVal val="#ppt_x-1"/>
                                          </p:val>
                                        </p:tav>
                                        <p:tav tm="100000">
                                          <p:val>
                                            <p:strVal val="#ppt_x"/>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92"/>
                                        </p:tgtEl>
                                        <p:attrNameLst>
                                          <p:attrName>style.visibility</p:attrName>
                                        </p:attrNameLst>
                                      </p:cBhvr>
                                      <p:to>
                                        <p:strVal val="visible"/>
                                      </p:to>
                                    </p:set>
                                    <p:anim calcmode="lin" valueType="num">
                                      <p:cBhvr additive="base">
                                        <p:cTn id="15" dur="1000"/>
                                        <p:tgtEl>
                                          <p:spTgt spid="92"/>
                                        </p:tgtEl>
                                        <p:attrNameLst>
                                          <p:attrName>ppt_x</p:attrName>
                                        </p:attrNameLst>
                                      </p:cBhvr>
                                      <p:tavLst>
                                        <p:tav tm="0">
                                          <p:val>
                                            <p:strVal val="#ppt_x-1"/>
                                          </p:val>
                                        </p:tav>
                                        <p:tav tm="100000">
                                          <p:val>
                                            <p:strVal val="#ppt_x"/>
                                          </p:val>
                                        </p:tav>
                                      </p:tavLst>
                                    </p:anim>
                                  </p:childTnLst>
                                </p:cTn>
                              </p:par>
                              <p:par>
                                <p:cTn id="16" presetID="2" presetClass="entr" presetSubtype="8" fill="hold" nodeType="withEffect">
                                  <p:stCondLst>
                                    <p:cond delay="0"/>
                                  </p:stCondLst>
                                  <p:childTnLst>
                                    <p:set>
                                      <p:cBhvr>
                                        <p:cTn id="17" dur="1" fill="hold">
                                          <p:stCondLst>
                                            <p:cond delay="0"/>
                                          </p:stCondLst>
                                        </p:cTn>
                                        <p:tgtEl>
                                          <p:spTgt spid="95"/>
                                        </p:tgtEl>
                                        <p:attrNameLst>
                                          <p:attrName>style.visibility</p:attrName>
                                        </p:attrNameLst>
                                      </p:cBhvr>
                                      <p:to>
                                        <p:strVal val="visible"/>
                                      </p:to>
                                    </p:set>
                                    <p:anim calcmode="lin" valueType="num">
                                      <p:cBhvr additive="base">
                                        <p:cTn id="18" dur="1000"/>
                                        <p:tgtEl>
                                          <p:spTgt spid="95"/>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p:nvPr/>
        </p:nvSpPr>
        <p:spPr>
          <a:xfrm>
            <a:off x="387900" y="1356400"/>
            <a:ext cx="3892800" cy="3459300"/>
          </a:xfrm>
          <a:prstGeom prst="flowChartAlternateProcess">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endParaRPr/>
          </a:p>
        </p:txBody>
      </p:sp>
      <p:sp>
        <p:nvSpPr>
          <p:cNvPr id="102" name="Shape 10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Research Background: Monk-Turner (2008)</a:t>
            </a:r>
            <a:endParaRPr/>
          </a:p>
        </p:txBody>
      </p:sp>
      <p:sp>
        <p:nvSpPr>
          <p:cNvPr id="103" name="Shape 103"/>
          <p:cNvSpPr/>
          <p:nvPr/>
        </p:nvSpPr>
        <p:spPr>
          <a:xfrm>
            <a:off x="4811800" y="1356400"/>
            <a:ext cx="3892800" cy="3459300"/>
          </a:xfrm>
          <a:prstGeom prst="flowChartAlternateProcess">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 name="Shape 104"/>
          <p:cNvSpPr txBox="1">
            <a:spLocks noGrp="1"/>
          </p:cNvSpPr>
          <p:nvPr>
            <p:ph type="body" idx="1"/>
          </p:nvPr>
        </p:nvSpPr>
        <p:spPr>
          <a:xfrm>
            <a:off x="387900" y="1880800"/>
            <a:ext cx="3892800" cy="33786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Monk-Turner looked at advertisements and, if they use sex to sell a product. The results state that sexualized advertisements are usually </a:t>
            </a:r>
            <a:r>
              <a:rPr lang="en" u="sng"/>
              <a:t>aimed at male audiences</a:t>
            </a:r>
            <a:r>
              <a:rPr lang="en"/>
              <a:t>. It also found that </a:t>
            </a:r>
            <a:r>
              <a:rPr lang="en" b="1"/>
              <a:t>women</a:t>
            </a:r>
            <a:r>
              <a:rPr lang="en"/>
              <a:t> were most often the </a:t>
            </a:r>
            <a:r>
              <a:rPr lang="en" u="sng"/>
              <a:t>targets of sexualization.</a:t>
            </a:r>
            <a:endParaRPr u="sng"/>
          </a:p>
          <a:p>
            <a:pPr marL="0" lvl="0" indent="0">
              <a:spcBef>
                <a:spcPts val="1600"/>
              </a:spcBef>
              <a:spcAft>
                <a:spcPts val="0"/>
              </a:spcAft>
              <a:buNone/>
            </a:pPr>
            <a:endParaRPr/>
          </a:p>
          <a:p>
            <a:pPr marL="0" lvl="0" indent="0">
              <a:spcBef>
                <a:spcPts val="1600"/>
              </a:spcBef>
              <a:spcAft>
                <a:spcPts val="1600"/>
              </a:spcAft>
              <a:buNone/>
            </a:pPr>
            <a:endParaRPr/>
          </a:p>
        </p:txBody>
      </p:sp>
      <p:sp>
        <p:nvSpPr>
          <p:cNvPr id="105" name="Shape 105"/>
          <p:cNvSpPr txBox="1"/>
          <p:nvPr/>
        </p:nvSpPr>
        <p:spPr>
          <a:xfrm>
            <a:off x="4937800" y="1512700"/>
            <a:ext cx="3640800" cy="31467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800">
                <a:solidFill>
                  <a:schemeClr val="dk1"/>
                </a:solidFill>
                <a:latin typeface="Roboto"/>
                <a:ea typeface="Roboto"/>
                <a:cs typeface="Roboto"/>
                <a:sym typeface="Roboto"/>
              </a:rPr>
              <a:t>This study is relevant to our research because it shows the sexualization of female subjects in advertisements. It also demonstrates that men are often the most influenced by sexualized women in advertisements, and this influence seems to be a positive one.</a:t>
            </a:r>
            <a:endParaRPr sz="1800">
              <a:solidFill>
                <a:schemeClr val="dk1"/>
              </a:solidFill>
              <a:latin typeface="Roboto"/>
              <a:ea typeface="Roboto"/>
              <a:cs typeface="Roboto"/>
              <a:sym typeface="Roboto"/>
            </a:endParaRPr>
          </a:p>
          <a:p>
            <a:pPr marL="0" lvl="0" indent="0">
              <a:spcBef>
                <a:spcPts val="160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 calcmode="lin" valueType="num">
                                      <p:cBhvr additive="base">
                                        <p:cTn id="7" dur="1000"/>
                                        <p:tgtEl>
                                          <p:spTgt spid="101"/>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104"/>
                                        </p:tgtEl>
                                        <p:attrNameLst>
                                          <p:attrName>style.visibility</p:attrName>
                                        </p:attrNameLst>
                                      </p:cBhvr>
                                      <p:to>
                                        <p:strVal val="visible"/>
                                      </p:to>
                                    </p:set>
                                    <p:anim calcmode="lin" valueType="num">
                                      <p:cBhvr additive="base">
                                        <p:cTn id="10" dur="1000"/>
                                        <p:tgtEl>
                                          <p:spTgt spid="104"/>
                                        </p:tgtEl>
                                        <p:attrNameLst>
                                          <p:attrName>ppt_x</p:attrName>
                                        </p:attrNameLst>
                                      </p:cBhvr>
                                      <p:tavLst>
                                        <p:tav tm="0">
                                          <p:val>
                                            <p:strVal val="#ppt_x-1"/>
                                          </p:val>
                                        </p:tav>
                                        <p:tav tm="100000">
                                          <p:val>
                                            <p:strVal val="#ppt_x"/>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103"/>
                                        </p:tgtEl>
                                        <p:attrNameLst>
                                          <p:attrName>style.visibility</p:attrName>
                                        </p:attrNameLst>
                                      </p:cBhvr>
                                      <p:to>
                                        <p:strVal val="visible"/>
                                      </p:to>
                                    </p:set>
                                    <p:anim calcmode="lin" valueType="num">
                                      <p:cBhvr additive="base">
                                        <p:cTn id="15" dur="1000"/>
                                        <p:tgtEl>
                                          <p:spTgt spid="103"/>
                                        </p:tgtEl>
                                        <p:attrNameLst>
                                          <p:attrName>ppt_x</p:attrName>
                                        </p:attrNameLst>
                                      </p:cBhvr>
                                      <p:tavLst>
                                        <p:tav tm="0">
                                          <p:val>
                                            <p:strVal val="#ppt_x-1"/>
                                          </p:val>
                                        </p:tav>
                                        <p:tav tm="100000">
                                          <p:val>
                                            <p:strVal val="#ppt_x"/>
                                          </p:val>
                                        </p:tav>
                                      </p:tavLst>
                                    </p:anim>
                                  </p:childTnLst>
                                </p:cTn>
                              </p:par>
                              <p:par>
                                <p:cTn id="16" presetID="2" presetClass="entr" presetSubtype="8" fill="hold" nodeType="withEffect">
                                  <p:stCondLst>
                                    <p:cond delay="0"/>
                                  </p:stCondLst>
                                  <p:childTnLst>
                                    <p:set>
                                      <p:cBhvr>
                                        <p:cTn id="17" dur="1" fill="hold">
                                          <p:stCondLst>
                                            <p:cond delay="0"/>
                                          </p:stCondLst>
                                        </p:cTn>
                                        <p:tgtEl>
                                          <p:spTgt spid="105"/>
                                        </p:tgtEl>
                                        <p:attrNameLst>
                                          <p:attrName>style.visibility</p:attrName>
                                        </p:attrNameLst>
                                      </p:cBhvr>
                                      <p:to>
                                        <p:strVal val="visible"/>
                                      </p:to>
                                    </p:set>
                                    <p:anim calcmode="lin" valueType="num">
                                      <p:cBhvr additive="base">
                                        <p:cTn id="18" dur="1000"/>
                                        <p:tgtEl>
                                          <p:spTgt spid="105"/>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p:nvPr/>
        </p:nvSpPr>
        <p:spPr>
          <a:xfrm>
            <a:off x="320100" y="1241325"/>
            <a:ext cx="3892800" cy="3459300"/>
          </a:xfrm>
          <a:prstGeom prst="flowChartAlternateProcess">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1" name="Shape 11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Research Background: Lombardot (2007)</a:t>
            </a:r>
            <a:endParaRPr/>
          </a:p>
        </p:txBody>
      </p:sp>
      <p:sp>
        <p:nvSpPr>
          <p:cNvPr id="112" name="Shape 112"/>
          <p:cNvSpPr txBox="1">
            <a:spLocks noGrp="1"/>
          </p:cNvSpPr>
          <p:nvPr>
            <p:ph type="body" idx="1"/>
          </p:nvPr>
        </p:nvSpPr>
        <p:spPr>
          <a:xfrm>
            <a:off x="387900" y="1610325"/>
            <a:ext cx="3757200" cy="2721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This study focused on</a:t>
            </a:r>
            <a:r>
              <a:rPr lang="en" b="1"/>
              <a:t> nudity in advertisements</a:t>
            </a:r>
            <a:r>
              <a:rPr lang="en"/>
              <a:t> and how that </a:t>
            </a:r>
            <a:r>
              <a:rPr lang="en" u="sng"/>
              <a:t>impacted</a:t>
            </a:r>
            <a:r>
              <a:rPr lang="en"/>
              <a:t> </a:t>
            </a:r>
            <a:r>
              <a:rPr lang="en" b="1"/>
              <a:t>brand recall</a:t>
            </a:r>
            <a:r>
              <a:rPr lang="en"/>
              <a:t> and </a:t>
            </a:r>
            <a:r>
              <a:rPr lang="en" b="1"/>
              <a:t>attention getting</a:t>
            </a:r>
            <a:r>
              <a:rPr lang="en"/>
              <a:t>. This study found that a partially nude image was very effective in getting the attention of someone, particularly for a member of the opposite sex.</a:t>
            </a:r>
            <a:endParaRPr/>
          </a:p>
          <a:p>
            <a:pPr marL="0" lvl="0" indent="0" algn="ctr">
              <a:spcBef>
                <a:spcPts val="1600"/>
              </a:spcBef>
              <a:spcAft>
                <a:spcPts val="1600"/>
              </a:spcAft>
              <a:buNone/>
            </a:pPr>
            <a:endParaRPr/>
          </a:p>
        </p:txBody>
      </p:sp>
      <p:sp>
        <p:nvSpPr>
          <p:cNvPr id="113" name="Shape 113"/>
          <p:cNvSpPr/>
          <p:nvPr/>
        </p:nvSpPr>
        <p:spPr>
          <a:xfrm>
            <a:off x="5078700" y="1308075"/>
            <a:ext cx="3892800" cy="3459300"/>
          </a:xfrm>
          <a:prstGeom prst="flowChartAlternateProcess">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4" name="Shape 114"/>
          <p:cNvSpPr txBox="1"/>
          <p:nvPr/>
        </p:nvSpPr>
        <p:spPr>
          <a:xfrm>
            <a:off x="5234275" y="1308075"/>
            <a:ext cx="3459300" cy="33258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700">
                <a:solidFill>
                  <a:schemeClr val="dk1"/>
                </a:solidFill>
                <a:latin typeface="Roboto"/>
                <a:ea typeface="Roboto"/>
                <a:cs typeface="Roboto"/>
                <a:sym typeface="Roboto"/>
              </a:rPr>
              <a:t>This is relevant because it shows that someone of the opposite sex </a:t>
            </a:r>
            <a:r>
              <a:rPr lang="en" sz="1700" u="sng">
                <a:solidFill>
                  <a:schemeClr val="dk1"/>
                </a:solidFill>
                <a:latin typeface="Roboto"/>
                <a:ea typeface="Roboto"/>
                <a:cs typeface="Roboto"/>
                <a:sym typeface="Roboto"/>
              </a:rPr>
              <a:t>will pay more attention to a partially nude model</a:t>
            </a:r>
            <a:r>
              <a:rPr lang="en" sz="1700">
                <a:solidFill>
                  <a:schemeClr val="dk1"/>
                </a:solidFill>
                <a:latin typeface="Roboto"/>
                <a:ea typeface="Roboto"/>
                <a:cs typeface="Roboto"/>
                <a:sym typeface="Roboto"/>
              </a:rPr>
              <a:t>. This attention might draw the viewer to focus on the model more than on the surroundings. This should especially affect men, and having attention focussed on the model might lower their ability to recall other items in the image.</a:t>
            </a:r>
            <a:endParaRPr sz="17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additive="base">
                                        <p:cTn id="7" dur="1000"/>
                                        <p:tgtEl>
                                          <p:spTgt spid="110"/>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112"/>
                                        </p:tgtEl>
                                        <p:attrNameLst>
                                          <p:attrName>style.visibility</p:attrName>
                                        </p:attrNameLst>
                                      </p:cBhvr>
                                      <p:to>
                                        <p:strVal val="visible"/>
                                      </p:to>
                                    </p:set>
                                    <p:anim calcmode="lin" valueType="num">
                                      <p:cBhvr additive="base">
                                        <p:cTn id="10" dur="1000"/>
                                        <p:tgtEl>
                                          <p:spTgt spid="112"/>
                                        </p:tgtEl>
                                        <p:attrNameLst>
                                          <p:attrName>ppt_x</p:attrName>
                                        </p:attrNameLst>
                                      </p:cBhvr>
                                      <p:tavLst>
                                        <p:tav tm="0">
                                          <p:val>
                                            <p:strVal val="#ppt_x-1"/>
                                          </p:val>
                                        </p:tav>
                                        <p:tav tm="100000">
                                          <p:val>
                                            <p:strVal val="#ppt_x"/>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113"/>
                                        </p:tgtEl>
                                        <p:attrNameLst>
                                          <p:attrName>style.visibility</p:attrName>
                                        </p:attrNameLst>
                                      </p:cBhvr>
                                      <p:to>
                                        <p:strVal val="visible"/>
                                      </p:to>
                                    </p:set>
                                    <p:anim calcmode="lin" valueType="num">
                                      <p:cBhvr additive="base">
                                        <p:cTn id="15" dur="1000"/>
                                        <p:tgtEl>
                                          <p:spTgt spid="113"/>
                                        </p:tgtEl>
                                        <p:attrNameLst>
                                          <p:attrName>ppt_x</p:attrName>
                                        </p:attrNameLst>
                                      </p:cBhvr>
                                      <p:tavLst>
                                        <p:tav tm="0">
                                          <p:val>
                                            <p:strVal val="#ppt_x-1"/>
                                          </p:val>
                                        </p:tav>
                                        <p:tav tm="100000">
                                          <p:val>
                                            <p:strVal val="#ppt_x"/>
                                          </p:val>
                                        </p:tav>
                                      </p:tavLst>
                                    </p:anim>
                                  </p:childTnLst>
                                </p:cTn>
                              </p:par>
                              <p:par>
                                <p:cTn id="16" presetID="2" presetClass="entr" presetSubtype="8" fill="hold" nodeType="withEffect">
                                  <p:stCondLst>
                                    <p:cond delay="0"/>
                                  </p:stCondLst>
                                  <p:childTnLst>
                                    <p:set>
                                      <p:cBhvr>
                                        <p:cTn id="17" dur="1" fill="hold">
                                          <p:stCondLst>
                                            <p:cond delay="0"/>
                                          </p:stCondLst>
                                        </p:cTn>
                                        <p:tgtEl>
                                          <p:spTgt spid="114"/>
                                        </p:tgtEl>
                                        <p:attrNameLst>
                                          <p:attrName>style.visibility</p:attrName>
                                        </p:attrNameLst>
                                      </p:cBhvr>
                                      <p:to>
                                        <p:strVal val="visible"/>
                                      </p:to>
                                    </p:set>
                                    <p:anim calcmode="lin" valueType="num">
                                      <p:cBhvr additive="base">
                                        <p:cTn id="18" dur="1000"/>
                                        <p:tgtEl>
                                          <p:spTgt spid="114"/>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p:nvPr/>
        </p:nvSpPr>
        <p:spPr>
          <a:xfrm>
            <a:off x="387900" y="1299625"/>
            <a:ext cx="3892800" cy="3459300"/>
          </a:xfrm>
          <a:prstGeom prst="flowChartAlternateProcess">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0" name="Shape 12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Research Background: Nezlek (2014)</a:t>
            </a:r>
            <a:endParaRPr/>
          </a:p>
        </p:txBody>
      </p:sp>
      <p:sp>
        <p:nvSpPr>
          <p:cNvPr id="121" name="Shape 121"/>
          <p:cNvSpPr txBox="1">
            <a:spLocks noGrp="1"/>
          </p:cNvSpPr>
          <p:nvPr>
            <p:ph type="body" idx="1"/>
          </p:nvPr>
        </p:nvSpPr>
        <p:spPr>
          <a:xfrm>
            <a:off x="433750" y="1386650"/>
            <a:ext cx="3892800" cy="35802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1700"/>
              <a:t>This study was designed to see how athletes were rated on their attractiveness and competence when they were presented in a sexualized manner and a non-sexualized manner. The findings were that sexualized athletes were rated as more attractive, but less competent. Women tended to rate sexualized models the lowest in competence. </a:t>
            </a:r>
            <a:endParaRPr sz="1700"/>
          </a:p>
          <a:p>
            <a:pPr marL="0" lvl="0" indent="0">
              <a:spcBef>
                <a:spcPts val="1600"/>
              </a:spcBef>
              <a:spcAft>
                <a:spcPts val="1600"/>
              </a:spcAft>
              <a:buNone/>
            </a:pPr>
            <a:endParaRPr/>
          </a:p>
        </p:txBody>
      </p:sp>
      <p:sp>
        <p:nvSpPr>
          <p:cNvPr id="122" name="Shape 122"/>
          <p:cNvSpPr/>
          <p:nvPr/>
        </p:nvSpPr>
        <p:spPr>
          <a:xfrm>
            <a:off x="4863300" y="1299625"/>
            <a:ext cx="3892800" cy="3459300"/>
          </a:xfrm>
          <a:prstGeom prst="flowChartAlternateProcess">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3" name="Shape 123"/>
          <p:cNvSpPr txBox="1"/>
          <p:nvPr/>
        </p:nvSpPr>
        <p:spPr>
          <a:xfrm>
            <a:off x="5022475" y="1299625"/>
            <a:ext cx="3733500" cy="3269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800">
                <a:solidFill>
                  <a:schemeClr val="dk1"/>
                </a:solidFill>
                <a:latin typeface="Roboto"/>
                <a:ea typeface="Roboto"/>
                <a:cs typeface="Roboto"/>
                <a:sym typeface="Roboto"/>
              </a:rPr>
              <a:t>This is relevant to our study because it gives insights into what is considered attractive, and this may also result in less clothed models being more desirable. It also shows that women may have some negative opinions on the less clothed models, resulting in worse opinions of the brand promoting them.</a:t>
            </a:r>
            <a:endParaRPr sz="1800">
              <a:solidFill>
                <a:schemeClr val="dk1"/>
              </a:solidFill>
              <a:latin typeface="Roboto"/>
              <a:ea typeface="Roboto"/>
              <a:cs typeface="Roboto"/>
              <a:sym typeface="Roboto"/>
            </a:endParaRPr>
          </a:p>
          <a:p>
            <a:pPr marL="0" lvl="0" indent="0" algn="ctr">
              <a:spcBef>
                <a:spcPts val="160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9"/>
                                        </p:tgtEl>
                                        <p:attrNameLst>
                                          <p:attrName>style.visibility</p:attrName>
                                        </p:attrNameLst>
                                      </p:cBhvr>
                                      <p:to>
                                        <p:strVal val="visible"/>
                                      </p:to>
                                    </p:set>
                                    <p:anim calcmode="lin" valueType="num">
                                      <p:cBhvr additive="base">
                                        <p:cTn id="7" dur="1000"/>
                                        <p:tgtEl>
                                          <p:spTgt spid="119"/>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121"/>
                                        </p:tgtEl>
                                        <p:attrNameLst>
                                          <p:attrName>style.visibility</p:attrName>
                                        </p:attrNameLst>
                                      </p:cBhvr>
                                      <p:to>
                                        <p:strVal val="visible"/>
                                      </p:to>
                                    </p:set>
                                    <p:anim calcmode="lin" valueType="num">
                                      <p:cBhvr additive="base">
                                        <p:cTn id="10" dur="1000"/>
                                        <p:tgtEl>
                                          <p:spTgt spid="121"/>
                                        </p:tgtEl>
                                        <p:attrNameLst>
                                          <p:attrName>ppt_x</p:attrName>
                                        </p:attrNameLst>
                                      </p:cBhvr>
                                      <p:tavLst>
                                        <p:tav tm="0">
                                          <p:val>
                                            <p:strVal val="#ppt_x-1"/>
                                          </p:val>
                                        </p:tav>
                                        <p:tav tm="100000">
                                          <p:val>
                                            <p:strVal val="#ppt_x"/>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122"/>
                                        </p:tgtEl>
                                        <p:attrNameLst>
                                          <p:attrName>style.visibility</p:attrName>
                                        </p:attrNameLst>
                                      </p:cBhvr>
                                      <p:to>
                                        <p:strVal val="visible"/>
                                      </p:to>
                                    </p:set>
                                    <p:anim calcmode="lin" valueType="num">
                                      <p:cBhvr additive="base">
                                        <p:cTn id="15" dur="1000"/>
                                        <p:tgtEl>
                                          <p:spTgt spid="122"/>
                                        </p:tgtEl>
                                        <p:attrNameLst>
                                          <p:attrName>ppt_x</p:attrName>
                                        </p:attrNameLst>
                                      </p:cBhvr>
                                      <p:tavLst>
                                        <p:tav tm="0">
                                          <p:val>
                                            <p:strVal val="#ppt_x-1"/>
                                          </p:val>
                                        </p:tav>
                                        <p:tav tm="100000">
                                          <p:val>
                                            <p:strVal val="#ppt_x"/>
                                          </p:val>
                                        </p:tav>
                                      </p:tavLst>
                                    </p:anim>
                                  </p:childTnLst>
                                </p:cTn>
                              </p:par>
                              <p:par>
                                <p:cTn id="16" presetID="2" presetClass="entr" presetSubtype="8" fill="hold" nodeType="withEffect">
                                  <p:stCondLst>
                                    <p:cond delay="0"/>
                                  </p:stCondLst>
                                  <p:childTnLst>
                                    <p:set>
                                      <p:cBhvr>
                                        <p:cTn id="17" dur="1" fill="hold">
                                          <p:stCondLst>
                                            <p:cond delay="0"/>
                                          </p:stCondLst>
                                        </p:cTn>
                                        <p:tgtEl>
                                          <p:spTgt spid="123"/>
                                        </p:tgtEl>
                                        <p:attrNameLst>
                                          <p:attrName>style.visibility</p:attrName>
                                        </p:attrNameLst>
                                      </p:cBhvr>
                                      <p:to>
                                        <p:strVal val="visible"/>
                                      </p:to>
                                    </p:set>
                                    <p:anim calcmode="lin" valueType="num">
                                      <p:cBhvr additive="base">
                                        <p:cTn id="18" dur="1000"/>
                                        <p:tgtEl>
                                          <p:spTgt spid="123"/>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Hypothesis 1</a:t>
            </a:r>
            <a:endParaRPr/>
          </a:p>
        </p:txBody>
      </p:sp>
      <p:sp>
        <p:nvSpPr>
          <p:cNvPr id="129" name="Shape 129"/>
          <p:cNvSpPr/>
          <p:nvPr/>
        </p:nvSpPr>
        <p:spPr>
          <a:xfrm>
            <a:off x="387900" y="1260725"/>
            <a:ext cx="3025500" cy="18657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endParaRPr/>
          </a:p>
        </p:txBody>
      </p:sp>
      <p:sp>
        <p:nvSpPr>
          <p:cNvPr id="130" name="Shape 130"/>
          <p:cNvSpPr txBox="1">
            <a:spLocks noGrp="1"/>
          </p:cNvSpPr>
          <p:nvPr>
            <p:ph type="body" idx="1"/>
          </p:nvPr>
        </p:nvSpPr>
        <p:spPr>
          <a:xfrm>
            <a:off x="488750" y="1235375"/>
            <a:ext cx="2718300" cy="19164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u="sng">
                <a:solidFill>
                  <a:srgbClr val="FFFFFF"/>
                </a:solidFill>
              </a:rPr>
              <a:t>H1</a:t>
            </a:r>
            <a:endParaRPr b="1" u="sng">
              <a:solidFill>
                <a:srgbClr val="FFFFFF"/>
              </a:solidFill>
            </a:endParaRPr>
          </a:p>
          <a:p>
            <a:pPr marL="0" lvl="0" indent="0" algn="ctr">
              <a:spcBef>
                <a:spcPts val="1600"/>
              </a:spcBef>
              <a:spcAft>
                <a:spcPts val="0"/>
              </a:spcAft>
              <a:buNone/>
            </a:pPr>
            <a:r>
              <a:rPr lang="en">
                <a:solidFill>
                  <a:srgbClr val="FFFFFF"/>
                </a:solidFill>
              </a:rPr>
              <a:t>With clothed models, men and women have about the same memory recall.</a:t>
            </a:r>
            <a:endParaRPr>
              <a:solidFill>
                <a:srgbClr val="FFFFFF"/>
              </a:solidFill>
            </a:endParaRPr>
          </a:p>
          <a:p>
            <a:pPr marL="0" lvl="0" indent="0" algn="ctr">
              <a:spcBef>
                <a:spcPts val="1600"/>
              </a:spcBef>
              <a:spcAft>
                <a:spcPts val="0"/>
              </a:spcAft>
              <a:buNone/>
            </a:pPr>
            <a:endParaRPr/>
          </a:p>
          <a:p>
            <a:pPr marL="0" lvl="0" indent="0" algn="ctr">
              <a:spcBef>
                <a:spcPts val="1600"/>
              </a:spcBef>
              <a:spcAft>
                <a:spcPts val="1600"/>
              </a:spcAft>
              <a:buNone/>
            </a:pPr>
            <a:endParaRPr/>
          </a:p>
        </p:txBody>
      </p:sp>
      <p:sp>
        <p:nvSpPr>
          <p:cNvPr id="131" name="Shape 131"/>
          <p:cNvSpPr/>
          <p:nvPr/>
        </p:nvSpPr>
        <p:spPr>
          <a:xfrm>
            <a:off x="3611475" y="1951250"/>
            <a:ext cx="5496600" cy="2662500"/>
          </a:xfrm>
          <a:prstGeom prst="flowChartConnector">
            <a:avLst/>
          </a:prstGeom>
          <a:solidFill>
            <a:srgbClr val="3C78D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 name="Shape 132"/>
          <p:cNvSpPr txBox="1"/>
          <p:nvPr/>
        </p:nvSpPr>
        <p:spPr>
          <a:xfrm>
            <a:off x="3963525" y="1951250"/>
            <a:ext cx="4792500" cy="2198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800">
                <a:solidFill>
                  <a:srgbClr val="FFFFFF"/>
                </a:solidFill>
                <a:latin typeface="Roboto"/>
                <a:ea typeface="Roboto"/>
                <a:cs typeface="Roboto"/>
                <a:sym typeface="Roboto"/>
              </a:rPr>
              <a:t>Rationale:</a:t>
            </a:r>
            <a:endParaRPr sz="1800">
              <a:solidFill>
                <a:srgbClr val="FFFFFF"/>
              </a:solidFill>
              <a:latin typeface="Roboto"/>
              <a:ea typeface="Roboto"/>
              <a:cs typeface="Roboto"/>
              <a:sym typeface="Roboto"/>
            </a:endParaRPr>
          </a:p>
          <a:p>
            <a:pPr marL="0" lvl="0" indent="0" algn="ctr" rtl="0">
              <a:lnSpc>
                <a:spcPct val="115000"/>
              </a:lnSpc>
              <a:spcBef>
                <a:spcPts val="1600"/>
              </a:spcBef>
              <a:spcAft>
                <a:spcPts val="1600"/>
              </a:spcAft>
              <a:buNone/>
            </a:pPr>
            <a:r>
              <a:rPr lang="en" sz="1800">
                <a:solidFill>
                  <a:srgbClr val="FFFFFF"/>
                </a:solidFill>
                <a:latin typeface="Roboto"/>
                <a:ea typeface="Roboto"/>
                <a:cs typeface="Roboto"/>
                <a:sym typeface="Roboto"/>
              </a:rPr>
              <a:t>Herlitz (1996) conducted a study in which both men and women were tested on their memory recall abilities. The study found that there was no significant difference between men and women when it came to memory.</a:t>
            </a:r>
            <a:endParaRPr>
              <a:solidFill>
                <a:srgbClr val="FFFFFF"/>
              </a:solidFill>
            </a:endParaRPr>
          </a:p>
        </p:txBody>
      </p:sp>
      <p:sp>
        <p:nvSpPr>
          <p:cNvPr id="133" name="Shape 133"/>
          <p:cNvSpPr/>
          <p:nvPr/>
        </p:nvSpPr>
        <p:spPr>
          <a:xfrm rot="1183261">
            <a:off x="3256257" y="2394507"/>
            <a:ext cx="481863" cy="696419"/>
          </a:xfrm>
          <a:prstGeom prst="rightArrow">
            <a:avLst>
              <a:gd name="adj1" fmla="val 50000"/>
              <a:gd name="adj2" fmla="val 50000"/>
            </a:avLst>
          </a:prstGeom>
          <a:solidFill>
            <a:srgbClr val="FFFFFF"/>
          </a:solidFill>
          <a:ln w="9525" cap="flat" cmpd="sng">
            <a:solidFill>
              <a:srgbClr val="3C78D8"/>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9"/>
                                        </p:tgtEl>
                                        <p:attrNameLst>
                                          <p:attrName>style.visibility</p:attrName>
                                        </p:attrNameLst>
                                      </p:cBhvr>
                                      <p:to>
                                        <p:strVal val="visible"/>
                                      </p:to>
                                    </p:set>
                                    <p:anim calcmode="lin" valueType="num">
                                      <p:cBhvr additive="base">
                                        <p:cTn id="7" dur="1000"/>
                                        <p:tgtEl>
                                          <p:spTgt spid="129"/>
                                        </p:tgtEl>
                                        <p:attrNameLst>
                                          <p:attrName>ppt_x</p:attrName>
                                        </p:attrNameLst>
                                      </p:cBhvr>
                                      <p:tavLst>
                                        <p:tav tm="0">
                                          <p:val>
                                            <p:strVal val="#ppt_x-1"/>
                                          </p:val>
                                        </p:tav>
                                        <p:tav tm="100000">
                                          <p:val>
                                            <p:strVal val="#ppt_x"/>
                                          </p:val>
                                        </p:tav>
                                      </p:tavLst>
                                    </p:anim>
                                  </p:childTnLst>
                                </p:cTn>
                              </p:par>
                              <p:par>
                                <p:cTn id="8" presetID="2" presetClass="entr" presetSubtype="8" fill="hold" nodeType="withEffect">
                                  <p:stCondLst>
                                    <p:cond delay="0"/>
                                  </p:stCondLst>
                                  <p:childTnLst>
                                    <p:set>
                                      <p:cBhvr>
                                        <p:cTn id="9" dur="1" fill="hold">
                                          <p:stCondLst>
                                            <p:cond delay="0"/>
                                          </p:stCondLst>
                                        </p:cTn>
                                        <p:tgtEl>
                                          <p:spTgt spid="130"/>
                                        </p:tgtEl>
                                        <p:attrNameLst>
                                          <p:attrName>style.visibility</p:attrName>
                                        </p:attrNameLst>
                                      </p:cBhvr>
                                      <p:to>
                                        <p:strVal val="visible"/>
                                      </p:to>
                                    </p:set>
                                    <p:anim calcmode="lin" valueType="num">
                                      <p:cBhvr additive="base">
                                        <p:cTn id="10" dur="1000"/>
                                        <p:tgtEl>
                                          <p:spTgt spid="130"/>
                                        </p:tgtEl>
                                        <p:attrNameLst>
                                          <p:attrName>ppt_x</p:attrName>
                                        </p:attrNameLst>
                                      </p:cBhvr>
                                      <p:tavLst>
                                        <p:tav tm="0">
                                          <p:val>
                                            <p:strVal val="#ppt_x-1"/>
                                          </p:val>
                                        </p:tav>
                                        <p:tav tm="100000">
                                          <p:val>
                                            <p:strVal val="#ppt_x"/>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 calcmode="lin" valueType="num">
                                      <p:cBhvr additive="base">
                                        <p:cTn id="15" dur="1000"/>
                                        <p:tgtEl>
                                          <p:spTgt spid="133"/>
                                        </p:tgtEl>
                                        <p:attrNameLst>
                                          <p:attrName>ppt_x</p:attrName>
                                        </p:attrNameLst>
                                      </p:cBhvr>
                                      <p:tavLst>
                                        <p:tav tm="0">
                                          <p:val>
                                            <p:strVal val="#ppt_x-1"/>
                                          </p:val>
                                        </p:tav>
                                        <p:tav tm="100000">
                                          <p:val>
                                            <p:strVal val="#ppt_x"/>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131"/>
                                        </p:tgtEl>
                                        <p:attrNameLst>
                                          <p:attrName>style.visibility</p:attrName>
                                        </p:attrNameLst>
                                      </p:cBhvr>
                                      <p:to>
                                        <p:strVal val="visible"/>
                                      </p:to>
                                    </p:set>
                                    <p:anim calcmode="lin" valueType="num">
                                      <p:cBhvr additive="base">
                                        <p:cTn id="20" dur="1000"/>
                                        <p:tgtEl>
                                          <p:spTgt spid="131"/>
                                        </p:tgtEl>
                                        <p:attrNameLst>
                                          <p:attrName>ppt_x</p:attrName>
                                        </p:attrNameLst>
                                      </p:cBhvr>
                                      <p:tavLst>
                                        <p:tav tm="0">
                                          <p:val>
                                            <p:strVal val="#ppt_x-1"/>
                                          </p:val>
                                        </p:tav>
                                        <p:tav tm="100000">
                                          <p:val>
                                            <p:strVal val="#ppt_x"/>
                                          </p:val>
                                        </p:tav>
                                      </p:tavLst>
                                    </p:anim>
                                  </p:childTnLst>
                                </p:cTn>
                              </p:par>
                              <p:par>
                                <p:cTn id="21" presetID="2" presetClass="entr" presetSubtype="8" fill="hold" nodeType="withEffect">
                                  <p:stCondLst>
                                    <p:cond delay="0"/>
                                  </p:stCondLst>
                                  <p:childTnLst>
                                    <p:set>
                                      <p:cBhvr>
                                        <p:cTn id="22" dur="1" fill="hold">
                                          <p:stCondLst>
                                            <p:cond delay="0"/>
                                          </p:stCondLst>
                                        </p:cTn>
                                        <p:tgtEl>
                                          <p:spTgt spid="132"/>
                                        </p:tgtEl>
                                        <p:attrNameLst>
                                          <p:attrName>style.visibility</p:attrName>
                                        </p:attrNameLst>
                                      </p:cBhvr>
                                      <p:to>
                                        <p:strVal val="visible"/>
                                      </p:to>
                                    </p:set>
                                    <p:anim calcmode="lin" valueType="num">
                                      <p:cBhvr additive="base">
                                        <p:cTn id="23" dur="1000"/>
                                        <p:tgtEl>
                                          <p:spTgt spid="13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2098</Words>
  <Application>Microsoft Office PowerPoint</Application>
  <PresentationFormat>On-screen Show (16:9)</PresentationFormat>
  <Paragraphs>155</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Roboto Slab</vt:lpstr>
      <vt:lpstr>Roboto</vt:lpstr>
      <vt:lpstr>Arial</vt:lpstr>
      <vt:lpstr>Times New Roman</vt:lpstr>
      <vt:lpstr>Marina</vt:lpstr>
      <vt:lpstr>Effects of Sexualization in Advertisements</vt:lpstr>
      <vt:lpstr>Statement of the Problem</vt:lpstr>
      <vt:lpstr>Definitions</vt:lpstr>
      <vt:lpstr>Reason for this Study</vt:lpstr>
      <vt:lpstr>Research Background: Walker &amp; Zaid (2011)</vt:lpstr>
      <vt:lpstr>Research Background: Monk-Turner (2008)</vt:lpstr>
      <vt:lpstr>Research Background: Lombardot (2007)</vt:lpstr>
      <vt:lpstr>Research Background: Nezlek (2014)</vt:lpstr>
      <vt:lpstr>Hypothesis 1</vt:lpstr>
      <vt:lpstr>Hypothesis 2</vt:lpstr>
      <vt:lpstr>Hypothesis 3</vt:lpstr>
      <vt:lpstr>Hypothesis 4</vt:lpstr>
      <vt:lpstr>Hypothesis 5</vt:lpstr>
      <vt:lpstr>Experimental Design</vt:lpstr>
      <vt:lpstr>Methods</vt:lpstr>
      <vt:lpstr>Method: Materials</vt:lpstr>
      <vt:lpstr>Advertisement 1</vt:lpstr>
      <vt:lpstr>Method: Procedure</vt:lpstr>
      <vt:lpstr>Method: Data Source</vt:lpstr>
      <vt:lpstr>Results: Gender Differences in Clothed Model</vt:lpstr>
      <vt:lpstr>Results: Gender Differences for Non-Clothed Model</vt:lpstr>
      <vt:lpstr>Results: Clothing Differences in Men</vt:lpstr>
      <vt:lpstr>Results: Clothing Differences in Women</vt:lpstr>
      <vt:lpstr>Results: Probability of Buying</vt:lpstr>
      <vt:lpstr>Results: Attitude Toward Company</vt:lpstr>
      <vt:lpstr>Summary of Results</vt:lpstr>
      <vt:lpstr>Interpretation</vt:lpstr>
      <vt:lpstr>Discussion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Sexualization in Advertisements</dc:title>
  <cp:lastModifiedBy>Neil H Schwartz</cp:lastModifiedBy>
  <cp:revision>1</cp:revision>
  <dcterms:modified xsi:type="dcterms:W3CDTF">2019-04-04T18:48:02Z</dcterms:modified>
</cp:coreProperties>
</file>